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397" r:id="rId3"/>
    <p:sldId id="463" r:id="rId4"/>
    <p:sldId id="408" r:id="rId5"/>
    <p:sldId id="423" r:id="rId6"/>
    <p:sldId id="420" r:id="rId7"/>
    <p:sldId id="474" r:id="rId8"/>
    <p:sldId id="421" r:id="rId9"/>
    <p:sldId id="422" r:id="rId10"/>
    <p:sldId id="476" r:id="rId11"/>
    <p:sldId id="477" r:id="rId12"/>
    <p:sldId id="424" r:id="rId13"/>
    <p:sldId id="475" r:id="rId14"/>
    <p:sldId id="279" r:id="rId15"/>
    <p:sldId id="398" r:id="rId16"/>
    <p:sldId id="409" r:id="rId17"/>
    <p:sldId id="346" r:id="rId18"/>
    <p:sldId id="292" r:id="rId19"/>
    <p:sldId id="399" r:id="rId20"/>
    <p:sldId id="400" r:id="rId21"/>
    <p:sldId id="401" r:id="rId22"/>
    <p:sldId id="293" r:id="rId23"/>
    <p:sldId id="470" r:id="rId24"/>
    <p:sldId id="471" r:id="rId25"/>
    <p:sldId id="402" r:id="rId26"/>
    <p:sldId id="467" r:id="rId27"/>
    <p:sldId id="468" r:id="rId28"/>
    <p:sldId id="469" r:id="rId29"/>
    <p:sldId id="472" r:id="rId30"/>
    <p:sldId id="465" r:id="rId31"/>
    <p:sldId id="404" r:id="rId32"/>
    <p:sldId id="405" r:id="rId33"/>
    <p:sldId id="466" r:id="rId34"/>
    <p:sldId id="473" r:id="rId35"/>
    <p:sldId id="291" r:id="rId36"/>
    <p:sldId id="403" r:id="rId37"/>
    <p:sldId id="407" r:id="rId38"/>
    <p:sldId id="411" r:id="rId39"/>
    <p:sldId id="450" r:id="rId40"/>
    <p:sldId id="451" r:id="rId41"/>
    <p:sldId id="356" r:id="rId42"/>
    <p:sldId id="416" r:id="rId43"/>
    <p:sldId id="434" r:id="rId44"/>
    <p:sldId id="455" r:id="rId45"/>
    <p:sldId id="456" r:id="rId46"/>
    <p:sldId id="457" r:id="rId47"/>
    <p:sldId id="458" r:id="rId48"/>
    <p:sldId id="459" r:id="rId49"/>
    <p:sldId id="460" r:id="rId50"/>
    <p:sldId id="294" r:id="rId51"/>
    <p:sldId id="410" r:id="rId52"/>
    <p:sldId id="412" r:id="rId53"/>
    <p:sldId id="414" r:id="rId54"/>
    <p:sldId id="415" r:id="rId55"/>
    <p:sldId id="297" r:id="rId56"/>
    <p:sldId id="299" r:id="rId57"/>
    <p:sldId id="461" r:id="rId58"/>
    <p:sldId id="435" r:id="rId59"/>
    <p:sldId id="417" r:id="rId60"/>
    <p:sldId id="445" r:id="rId61"/>
    <p:sldId id="446" r:id="rId62"/>
    <p:sldId id="447" r:id="rId63"/>
    <p:sldId id="448" r:id="rId64"/>
    <p:sldId id="449" r:id="rId65"/>
    <p:sldId id="452" r:id="rId66"/>
    <p:sldId id="462" r:id="rId67"/>
    <p:sldId id="432" r:id="rId68"/>
    <p:sldId id="358" r:id="rId69"/>
    <p:sldId id="418" r:id="rId70"/>
    <p:sldId id="419" r:id="rId71"/>
    <p:sldId id="426" r:id="rId72"/>
    <p:sldId id="425" r:id="rId73"/>
    <p:sldId id="427" r:id="rId74"/>
    <p:sldId id="430" r:id="rId75"/>
    <p:sldId id="428" r:id="rId76"/>
    <p:sldId id="431" r:id="rId77"/>
    <p:sldId id="433" r:id="rId78"/>
    <p:sldId id="437" r:id="rId79"/>
    <p:sldId id="436" r:id="rId80"/>
    <p:sldId id="442" r:id="rId81"/>
    <p:sldId id="444" r:id="rId82"/>
    <p:sldId id="443" r:id="rId83"/>
    <p:sldId id="309" r:id="rId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long Wang" initials="YW [2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0"/>
    <p:restoredTop sz="84966"/>
  </p:normalViewPr>
  <p:slideViewPr>
    <p:cSldViewPr snapToGrid="0" snapToObjects="1">
      <p:cViewPr>
        <p:scale>
          <a:sx n="79" d="100"/>
          <a:sy n="79" d="100"/>
        </p:scale>
        <p:origin x="205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commentAuthors" Target="commentAuthors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AEB829-E044-8F41-AF15-79309E825EB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183436F-A9AB-C341-AC09-55624D8E8A4F}">
      <dgm:prSet phldrT="[文本]" custT="1"/>
      <dgm:spPr/>
      <dgm:t>
        <a:bodyPr/>
        <a:lstStyle/>
        <a:p>
          <a:endParaRPr lang="zh-CN" altLang="en-US" sz="3200" b="1" dirty="0">
            <a:solidFill>
              <a:schemeClr val="tx1"/>
            </a:solidFill>
            <a:latin typeface="黑体"/>
            <a:ea typeface="黑体"/>
            <a:cs typeface="黑体"/>
          </a:endParaRPr>
        </a:p>
      </dgm:t>
    </dgm:pt>
    <dgm:pt modelId="{1E7DDA3A-1BDF-9643-B587-C2EDBD643753}" type="parTrans" cxnId="{A2DB7040-537D-C14D-BE26-C1C7047D1ED4}">
      <dgm:prSet/>
      <dgm:spPr/>
      <dgm:t>
        <a:bodyPr/>
        <a:lstStyle/>
        <a:p>
          <a:endParaRPr lang="zh-CN" altLang="en-US"/>
        </a:p>
      </dgm:t>
    </dgm:pt>
    <dgm:pt modelId="{F622AB18-A94D-D140-B39A-2C1835AB8C57}" type="sibTrans" cxnId="{A2DB7040-537D-C14D-BE26-C1C7047D1ED4}">
      <dgm:prSet/>
      <dgm:spPr/>
      <dgm:t>
        <a:bodyPr/>
        <a:lstStyle/>
        <a:p>
          <a:endParaRPr lang="zh-CN" altLang="en-US"/>
        </a:p>
      </dgm:t>
    </dgm:pt>
    <dgm:pt modelId="{6DB8D1F9-B2D5-5A48-B7D5-531EA6F9F08E}">
      <dgm:prSet phldrT="[文本]" custT="1"/>
      <dgm:spPr/>
      <dgm:t>
        <a:bodyPr/>
        <a:lstStyle/>
        <a:p>
          <a:r>
            <a: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Trainable,</a:t>
          </a:r>
          <a:r>
            <a:rPr lang="zh-CN" altLang="en-US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 </a:t>
          </a:r>
          <a:r>
            <a: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Learnable</a:t>
          </a:r>
          <a:r>
            <a:rPr lang="zh-CN" altLang="en-US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 </a:t>
          </a:r>
        </a:p>
      </dgm:t>
    </dgm:pt>
    <dgm:pt modelId="{8654A213-67B6-4741-B28B-86DD39C9BDEB}" type="parTrans" cxnId="{5500E8AD-F18A-BD4D-8DEF-AA70AC4E8DEB}">
      <dgm:prSet/>
      <dgm:spPr/>
      <dgm:t>
        <a:bodyPr/>
        <a:lstStyle/>
        <a:p>
          <a:endParaRPr lang="zh-CN" altLang="en-US"/>
        </a:p>
      </dgm:t>
    </dgm:pt>
    <dgm:pt modelId="{5975BB59-08C9-6D43-AEAD-9AB777F2AC75}" type="sibTrans" cxnId="{5500E8AD-F18A-BD4D-8DEF-AA70AC4E8DEB}">
      <dgm:prSet/>
      <dgm:spPr/>
      <dgm:t>
        <a:bodyPr/>
        <a:lstStyle/>
        <a:p>
          <a:endParaRPr lang="zh-CN" altLang="en-US"/>
        </a:p>
      </dgm:t>
    </dgm:pt>
    <dgm:pt modelId="{27ECEC0F-41D4-BC4F-8002-912D3581A749}">
      <dgm:prSet custT="1"/>
      <dgm:spPr/>
      <dgm:t>
        <a:bodyPr/>
        <a:lstStyle/>
        <a:p>
          <a:r>
            <a:rPr lang="en-US" altLang="zh-CN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[1/0,1/0,…,1/0]</a:t>
          </a:r>
          <a:endParaRPr lang="zh-CN" altLang="en-US" sz="2400" b="1" dirty="0">
            <a:solidFill>
              <a:schemeClr val="tx1"/>
            </a:solidFill>
            <a:latin typeface="黑体"/>
            <a:ea typeface="黑体"/>
            <a:cs typeface="黑体"/>
          </a:endParaRPr>
        </a:p>
      </dgm:t>
    </dgm:pt>
    <dgm:pt modelId="{2EF276BF-D458-034A-BE9D-3990683714C5}" type="parTrans" cxnId="{F9087C05-9A37-A941-A71C-26C846693B8D}">
      <dgm:prSet/>
      <dgm:spPr/>
      <dgm:t>
        <a:bodyPr/>
        <a:lstStyle/>
        <a:p>
          <a:endParaRPr lang="zh-CN" altLang="en-US"/>
        </a:p>
      </dgm:t>
    </dgm:pt>
    <dgm:pt modelId="{9F828CA7-F9A9-E047-8711-B500F8B409B9}" type="sibTrans" cxnId="{F9087C05-9A37-A941-A71C-26C846693B8D}">
      <dgm:prSet/>
      <dgm:spPr/>
      <dgm:t>
        <a:bodyPr/>
        <a:lstStyle/>
        <a:p>
          <a:endParaRPr lang="zh-CN" altLang="en-US"/>
        </a:p>
      </dgm:t>
    </dgm:pt>
    <dgm:pt modelId="{EE2F9333-48EE-6D4D-90B8-78DB86D84546}">
      <dgm:prSet custT="1"/>
      <dgm:spPr/>
      <dgm:t>
        <a:bodyPr/>
        <a:lstStyle/>
        <a:p>
          <a:r>
            <a:rPr lang="en-US" altLang="zh-CN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[</a:t>
          </a:r>
          <a:r>
            <a:rPr lang="en-US" altLang="zh-CN" sz="2400" b="1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tf</a:t>
          </a:r>
          <a:r>
            <a:rPr lang="zh-CN" altLang="en-US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*</a:t>
          </a:r>
          <a:r>
            <a:rPr lang="en-US" altLang="zh-CN" sz="2400" b="1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idf</a:t>
          </a:r>
          <a:r>
            <a:rPr lang="en-US" altLang="zh-CN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, …,</a:t>
          </a:r>
          <a:r>
            <a:rPr lang="en-US" altLang="zh-CN" sz="2400" b="1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tf</a:t>
          </a:r>
          <a:r>
            <a:rPr lang="zh-CN" altLang="en-US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*</a:t>
          </a:r>
          <a:r>
            <a:rPr lang="en-US" altLang="zh-CN" sz="2400" b="1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dif</a:t>
          </a:r>
          <a:r>
            <a:rPr lang="en-US" altLang="zh-CN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]</a:t>
          </a:r>
          <a:endParaRPr lang="zh-CN" altLang="en-US" sz="2400" b="1" dirty="0">
            <a:solidFill>
              <a:schemeClr val="tx1"/>
            </a:solidFill>
            <a:latin typeface="黑体"/>
            <a:ea typeface="黑体"/>
            <a:cs typeface="黑体"/>
          </a:endParaRPr>
        </a:p>
      </dgm:t>
    </dgm:pt>
    <dgm:pt modelId="{BE635EF0-3739-254B-99BA-AE53BBF1F8CB}" type="parTrans" cxnId="{82C7766A-1CBC-CE43-A3A5-A9395C8B2B30}">
      <dgm:prSet/>
      <dgm:spPr/>
      <dgm:t>
        <a:bodyPr/>
        <a:lstStyle/>
        <a:p>
          <a:endParaRPr lang="zh-CN" altLang="en-US"/>
        </a:p>
      </dgm:t>
    </dgm:pt>
    <dgm:pt modelId="{6F974FC3-7616-9041-BA32-3A61D6745243}" type="sibTrans" cxnId="{82C7766A-1CBC-CE43-A3A5-A9395C8B2B30}">
      <dgm:prSet/>
      <dgm:spPr/>
      <dgm:t>
        <a:bodyPr/>
        <a:lstStyle/>
        <a:p>
          <a:endParaRPr lang="zh-CN" altLang="en-US"/>
        </a:p>
      </dgm:t>
    </dgm:pt>
    <dgm:pt modelId="{E2C27287-F08C-884D-88D9-F18C9F31E94D}">
      <dgm:prSet custT="1"/>
      <dgm:spPr/>
      <dgm:t>
        <a:bodyPr/>
        <a:lstStyle/>
        <a:p>
          <a:r>
            <a:rPr lang="en-US" altLang="zh-CN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[#w</a:t>
          </a:r>
          <a:r>
            <a:rPr lang="en-US" altLang="zh-CN" sz="2400" b="1" baseline="-250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1</a:t>
          </a:r>
          <a:r>
            <a:rPr lang="en-US" altLang="zh-CN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,#w</a:t>
          </a:r>
          <a:r>
            <a:rPr lang="en-US" altLang="zh-CN" sz="2400" b="1" baseline="-250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2</a:t>
          </a:r>
          <a:r>
            <a:rPr lang="en-US" altLang="zh-CN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,#w</a:t>
          </a:r>
          <a:r>
            <a:rPr lang="en-US" altLang="zh-CN" sz="2400" b="1" baseline="-250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3</a:t>
          </a:r>
          <a:r>
            <a:rPr lang="en-US" altLang="zh-CN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,….,#</a:t>
          </a:r>
          <a:r>
            <a:rPr lang="en-US" altLang="zh-CN" sz="2400" b="1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w</a:t>
          </a:r>
          <a:r>
            <a:rPr lang="en-US" altLang="zh-CN" sz="2400" b="1" baseline="-25000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n</a:t>
          </a:r>
          <a:r>
            <a:rPr lang="en-US" altLang="zh-CN" sz="24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]</a:t>
          </a:r>
          <a:endParaRPr lang="zh-CN" altLang="en-US" sz="2400" b="1" dirty="0">
            <a:solidFill>
              <a:schemeClr val="tx1"/>
            </a:solidFill>
            <a:latin typeface="黑体"/>
            <a:ea typeface="黑体"/>
            <a:cs typeface="黑体"/>
          </a:endParaRPr>
        </a:p>
      </dgm:t>
    </dgm:pt>
    <dgm:pt modelId="{46BC1B54-4D2E-2645-B1BD-222B5EF9E928}" type="parTrans" cxnId="{987DA3F5-E397-2A45-8C43-69557F7AE7CA}">
      <dgm:prSet/>
      <dgm:spPr/>
      <dgm:t>
        <a:bodyPr/>
        <a:lstStyle/>
        <a:p>
          <a:endParaRPr lang="zh-CN" altLang="en-US"/>
        </a:p>
      </dgm:t>
    </dgm:pt>
    <dgm:pt modelId="{D9C1ECA4-6FD6-994D-A9E3-AF7BCE8DEBC2}" type="sibTrans" cxnId="{987DA3F5-E397-2A45-8C43-69557F7AE7CA}">
      <dgm:prSet/>
      <dgm:spPr/>
      <dgm:t>
        <a:bodyPr/>
        <a:lstStyle/>
        <a:p>
          <a:endParaRPr lang="zh-CN" altLang="en-US"/>
        </a:p>
      </dgm:t>
    </dgm:pt>
    <dgm:pt modelId="{DFC0CF60-F79C-A149-965C-A7F9C0687AA1}" type="pres">
      <dgm:prSet presAssocID="{4BAEB829-E044-8F41-AF15-79309E825EB4}" presName="Name0" presStyleCnt="0">
        <dgm:presLayoutVars>
          <dgm:dir/>
          <dgm:resizeHandles val="exact"/>
        </dgm:presLayoutVars>
      </dgm:prSet>
      <dgm:spPr/>
    </dgm:pt>
    <dgm:pt modelId="{BEF45569-3690-BE48-87D0-CADFA77DAF3D}" type="pres">
      <dgm:prSet presAssocID="{4183436F-A9AB-C341-AC09-55624D8E8A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D17DB8-DE46-7F4C-A62C-FF03DEC21A96}" type="pres">
      <dgm:prSet presAssocID="{F622AB18-A94D-D140-B39A-2C1835AB8C57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91FDA800-40E6-B94F-9946-7D8E268D509B}" type="pres">
      <dgm:prSet presAssocID="{F622AB18-A94D-D140-B39A-2C1835AB8C57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67332F15-B133-9343-9BF2-F68E919FBBC9}" type="pres">
      <dgm:prSet presAssocID="{6DB8D1F9-B2D5-5A48-B7D5-531EA6F9F08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D98E2E-D268-CA44-86D6-81786B85F8E8}" type="presOf" srcId="{F622AB18-A94D-D140-B39A-2C1835AB8C57}" destId="{DBD17DB8-DE46-7F4C-A62C-FF03DEC21A96}" srcOrd="0" destOrd="0" presId="urn:microsoft.com/office/officeart/2005/8/layout/process1"/>
    <dgm:cxn modelId="{DAC7031C-2E96-FB49-A282-0266C6DA30FC}" type="presOf" srcId="{F622AB18-A94D-D140-B39A-2C1835AB8C57}" destId="{91FDA800-40E6-B94F-9946-7D8E268D509B}" srcOrd="1" destOrd="0" presId="urn:microsoft.com/office/officeart/2005/8/layout/process1"/>
    <dgm:cxn modelId="{B16F6B94-027B-CF4D-A9F7-863FAC846E37}" type="presOf" srcId="{4BAEB829-E044-8F41-AF15-79309E825EB4}" destId="{DFC0CF60-F79C-A149-965C-A7F9C0687AA1}" srcOrd="0" destOrd="0" presId="urn:microsoft.com/office/officeart/2005/8/layout/process1"/>
    <dgm:cxn modelId="{A2DB7040-537D-C14D-BE26-C1C7047D1ED4}" srcId="{4BAEB829-E044-8F41-AF15-79309E825EB4}" destId="{4183436F-A9AB-C341-AC09-55624D8E8A4F}" srcOrd="0" destOrd="0" parTransId="{1E7DDA3A-1BDF-9643-B587-C2EDBD643753}" sibTransId="{F622AB18-A94D-D140-B39A-2C1835AB8C57}"/>
    <dgm:cxn modelId="{0F708CC1-79CA-F946-A829-9895E1CC6AB0}" type="presOf" srcId="{6DB8D1F9-B2D5-5A48-B7D5-531EA6F9F08E}" destId="{67332F15-B133-9343-9BF2-F68E919FBBC9}" srcOrd="0" destOrd="0" presId="urn:microsoft.com/office/officeart/2005/8/layout/process1"/>
    <dgm:cxn modelId="{F9087C05-9A37-A941-A71C-26C846693B8D}" srcId="{4183436F-A9AB-C341-AC09-55624D8E8A4F}" destId="{27ECEC0F-41D4-BC4F-8002-912D3581A749}" srcOrd="0" destOrd="0" parTransId="{2EF276BF-D458-034A-BE9D-3990683714C5}" sibTransId="{9F828CA7-F9A9-E047-8711-B500F8B409B9}"/>
    <dgm:cxn modelId="{82C7766A-1CBC-CE43-A3A5-A9395C8B2B30}" srcId="{4183436F-A9AB-C341-AC09-55624D8E8A4F}" destId="{EE2F9333-48EE-6D4D-90B8-78DB86D84546}" srcOrd="1" destOrd="0" parTransId="{BE635EF0-3739-254B-99BA-AE53BBF1F8CB}" sibTransId="{6F974FC3-7616-9041-BA32-3A61D6745243}"/>
    <dgm:cxn modelId="{5500E8AD-F18A-BD4D-8DEF-AA70AC4E8DEB}" srcId="{4BAEB829-E044-8F41-AF15-79309E825EB4}" destId="{6DB8D1F9-B2D5-5A48-B7D5-531EA6F9F08E}" srcOrd="1" destOrd="0" parTransId="{8654A213-67B6-4741-B28B-86DD39C9BDEB}" sibTransId="{5975BB59-08C9-6D43-AEAD-9AB777F2AC75}"/>
    <dgm:cxn modelId="{718B5050-D124-8240-BB24-4F840E367447}" type="presOf" srcId="{E2C27287-F08C-884D-88D9-F18C9F31E94D}" destId="{BEF45569-3690-BE48-87D0-CADFA77DAF3D}" srcOrd="0" destOrd="3" presId="urn:microsoft.com/office/officeart/2005/8/layout/process1"/>
    <dgm:cxn modelId="{B2DCCEE3-3F6A-A845-A113-61CF4628FD1B}" type="presOf" srcId="{EE2F9333-48EE-6D4D-90B8-78DB86D84546}" destId="{BEF45569-3690-BE48-87D0-CADFA77DAF3D}" srcOrd="0" destOrd="2" presId="urn:microsoft.com/office/officeart/2005/8/layout/process1"/>
    <dgm:cxn modelId="{8E67D92E-A250-B847-A46E-223130320598}" type="presOf" srcId="{27ECEC0F-41D4-BC4F-8002-912D3581A749}" destId="{BEF45569-3690-BE48-87D0-CADFA77DAF3D}" srcOrd="0" destOrd="1" presId="urn:microsoft.com/office/officeart/2005/8/layout/process1"/>
    <dgm:cxn modelId="{987DA3F5-E397-2A45-8C43-69557F7AE7CA}" srcId="{4183436F-A9AB-C341-AC09-55624D8E8A4F}" destId="{E2C27287-F08C-884D-88D9-F18C9F31E94D}" srcOrd="2" destOrd="0" parTransId="{46BC1B54-4D2E-2645-B1BD-222B5EF9E928}" sibTransId="{D9C1ECA4-6FD6-994D-A9E3-AF7BCE8DEBC2}"/>
    <dgm:cxn modelId="{242AD08B-BA7F-3A4B-94A7-4522822D320D}" type="presOf" srcId="{4183436F-A9AB-C341-AC09-55624D8E8A4F}" destId="{BEF45569-3690-BE48-87D0-CADFA77DAF3D}" srcOrd="0" destOrd="0" presId="urn:microsoft.com/office/officeart/2005/8/layout/process1"/>
    <dgm:cxn modelId="{B3508063-6A70-6D4B-922F-04D5B23A3DF0}" type="presParOf" srcId="{DFC0CF60-F79C-A149-965C-A7F9C0687AA1}" destId="{BEF45569-3690-BE48-87D0-CADFA77DAF3D}" srcOrd="0" destOrd="0" presId="urn:microsoft.com/office/officeart/2005/8/layout/process1"/>
    <dgm:cxn modelId="{BEA797E1-C328-A04E-8F60-6733CCEB1C1F}" type="presParOf" srcId="{DFC0CF60-F79C-A149-965C-A7F9C0687AA1}" destId="{DBD17DB8-DE46-7F4C-A62C-FF03DEC21A96}" srcOrd="1" destOrd="0" presId="urn:microsoft.com/office/officeart/2005/8/layout/process1"/>
    <dgm:cxn modelId="{B8490945-99B9-0547-A7BC-38048E248224}" type="presParOf" srcId="{DBD17DB8-DE46-7F4C-A62C-FF03DEC21A96}" destId="{91FDA800-40E6-B94F-9946-7D8E268D509B}" srcOrd="0" destOrd="0" presId="urn:microsoft.com/office/officeart/2005/8/layout/process1"/>
    <dgm:cxn modelId="{477FA819-FD9D-9646-B063-F934CDF3AC9A}" type="presParOf" srcId="{DFC0CF60-F79C-A149-965C-A7F9C0687AA1}" destId="{67332F15-B133-9343-9BF2-F68E919FBBC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45569-3690-BE48-87D0-CADFA77DAF3D}">
      <dsp:nvSpPr>
        <dsp:cNvPr id="0" name=""/>
        <dsp:cNvSpPr/>
      </dsp:nvSpPr>
      <dsp:spPr>
        <a:xfrm>
          <a:off x="1945" y="1148267"/>
          <a:ext cx="4149691" cy="24898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b="1" kern="1200" dirty="0">
            <a:solidFill>
              <a:schemeClr val="tx1"/>
            </a:solidFill>
            <a:latin typeface="黑体"/>
            <a:ea typeface="黑体"/>
            <a:cs typeface="黑体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[1/0,1/0,…,1/0]</a:t>
          </a:r>
          <a:endParaRPr lang="zh-CN" altLang="en-US" sz="2400" b="1" kern="1200" dirty="0">
            <a:solidFill>
              <a:schemeClr val="tx1"/>
            </a:solidFill>
            <a:latin typeface="黑体"/>
            <a:ea typeface="黑体"/>
            <a:cs typeface="黑体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[</a:t>
          </a:r>
          <a:r>
            <a:rPr lang="en-US" altLang="zh-CN" sz="2400" b="1" kern="1200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tf</a:t>
          </a:r>
          <a:r>
            <a:rPr lang="zh-CN" altLang="en-US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*</a:t>
          </a:r>
          <a:r>
            <a:rPr lang="en-US" altLang="zh-CN" sz="2400" b="1" kern="1200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idf</a:t>
          </a:r>
          <a:r>
            <a:rPr lang="en-US" altLang="zh-CN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, …,</a:t>
          </a:r>
          <a:r>
            <a:rPr lang="en-US" altLang="zh-CN" sz="2400" b="1" kern="1200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tf</a:t>
          </a:r>
          <a:r>
            <a:rPr lang="zh-CN" altLang="en-US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*</a:t>
          </a:r>
          <a:r>
            <a:rPr lang="en-US" altLang="zh-CN" sz="2400" b="1" kern="1200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dif</a:t>
          </a:r>
          <a:r>
            <a:rPr lang="en-US" altLang="zh-CN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]</a:t>
          </a:r>
          <a:endParaRPr lang="zh-CN" altLang="en-US" sz="2400" b="1" kern="1200" dirty="0">
            <a:solidFill>
              <a:schemeClr val="tx1"/>
            </a:solidFill>
            <a:latin typeface="黑体"/>
            <a:ea typeface="黑体"/>
            <a:cs typeface="黑体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[#w</a:t>
          </a:r>
          <a:r>
            <a:rPr lang="en-US" altLang="zh-CN" sz="2400" b="1" kern="1200" baseline="-250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1</a:t>
          </a:r>
          <a:r>
            <a:rPr lang="en-US" altLang="zh-CN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,#w</a:t>
          </a:r>
          <a:r>
            <a:rPr lang="en-US" altLang="zh-CN" sz="2400" b="1" kern="1200" baseline="-250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2</a:t>
          </a:r>
          <a:r>
            <a:rPr lang="en-US" altLang="zh-CN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,#w</a:t>
          </a:r>
          <a:r>
            <a:rPr lang="en-US" altLang="zh-CN" sz="2400" b="1" kern="1200" baseline="-250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3</a:t>
          </a:r>
          <a:r>
            <a:rPr lang="en-US" altLang="zh-CN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,….,#</a:t>
          </a:r>
          <a:r>
            <a:rPr lang="en-US" altLang="zh-CN" sz="2400" b="1" kern="1200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w</a:t>
          </a:r>
          <a:r>
            <a:rPr lang="en-US" altLang="zh-CN" sz="2400" b="1" kern="1200" baseline="-25000" dirty="0" err="1" smtClean="0">
              <a:solidFill>
                <a:schemeClr val="tx1"/>
              </a:solidFill>
              <a:latin typeface="黑体"/>
              <a:ea typeface="黑体"/>
              <a:cs typeface="黑体"/>
            </a:rPr>
            <a:t>n</a:t>
          </a:r>
          <a:r>
            <a:rPr lang="en-US" altLang="zh-CN" sz="24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]</a:t>
          </a:r>
          <a:endParaRPr lang="zh-CN" altLang="en-US" sz="2400" b="1" kern="1200" dirty="0">
            <a:solidFill>
              <a:schemeClr val="tx1"/>
            </a:solidFill>
            <a:latin typeface="黑体"/>
            <a:ea typeface="黑体"/>
            <a:cs typeface="黑体"/>
          </a:endParaRPr>
        </a:p>
      </dsp:txBody>
      <dsp:txXfrm>
        <a:off x="74869" y="1221191"/>
        <a:ext cx="4003843" cy="2343966"/>
      </dsp:txXfrm>
    </dsp:sp>
    <dsp:sp modelId="{DBD17DB8-DE46-7F4C-A62C-FF03DEC21A96}">
      <dsp:nvSpPr>
        <dsp:cNvPr id="0" name=""/>
        <dsp:cNvSpPr/>
      </dsp:nvSpPr>
      <dsp:spPr>
        <a:xfrm>
          <a:off x="4566606" y="1878613"/>
          <a:ext cx="879734" cy="10291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800" kern="1200"/>
        </a:p>
      </dsp:txBody>
      <dsp:txXfrm>
        <a:off x="4566606" y="2084438"/>
        <a:ext cx="615814" cy="617473"/>
      </dsp:txXfrm>
    </dsp:sp>
    <dsp:sp modelId="{67332F15-B133-9343-9BF2-F68E919FBBC9}">
      <dsp:nvSpPr>
        <dsp:cNvPr id="0" name=""/>
        <dsp:cNvSpPr/>
      </dsp:nvSpPr>
      <dsp:spPr>
        <a:xfrm>
          <a:off x="5811513" y="1148267"/>
          <a:ext cx="4149691" cy="24898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Trainable,</a:t>
          </a:r>
          <a:r>
            <a:rPr lang="zh-CN" altLang="en-US" sz="3200" b="1" kern="1200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 </a:t>
          </a:r>
          <a:r>
            <a:rPr lang="en-US" altLang="zh-CN" sz="3200" b="1" kern="1200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Learnable</a:t>
          </a:r>
          <a:r>
            <a:rPr lang="zh-CN" altLang="en-US" sz="3200" b="1" kern="1200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 </a:t>
          </a:r>
        </a:p>
      </dsp:txBody>
      <dsp:txXfrm>
        <a:off x="5884437" y="1221191"/>
        <a:ext cx="4003843" cy="2343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83173-D32C-A64C-98AB-74D32E9910E9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A7CE8-64F3-084F-BE89-024912DA62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35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293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426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711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这个做法有点像在输入层加</a:t>
            </a:r>
            <a:r>
              <a:rPr lang="en-US" altLang="zh-CN" dirty="0" err="1" smtClean="0"/>
              <a:t>dropout，区别在于，这里最小化目标函数时不考虑输入中的这些noise</a:t>
            </a:r>
            <a:r>
              <a:rPr lang="en-US" altLang="zh-CN" dirty="0" smtClean="0"/>
              <a:t> (即0)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284AF-D2A4-450D-960B-1A9B7DBEB7B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38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4927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9B584A-B9D8-443D-B09B-86E5AF592380}" type="slidenum">
              <a:rPr lang="en-US"/>
              <a:pPr/>
              <a:t>64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8974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	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时态：</a:t>
            </a:r>
            <a:r>
              <a:rPr kumimoji="1" lang="en-US" altLang="zh-CN" dirty="0" smtClean="0"/>
              <a:t>past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tense;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present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tense;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92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87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65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27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96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51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082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A7CE8-64F3-084F-BE89-024912DA62A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1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88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33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57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05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73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05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19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95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923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77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12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2E230-45A2-B348-8115-A53DEDBA0182}" type="datetimeFigureOut">
              <a:rPr kumimoji="1" lang="zh-CN" altLang="en-US" smtClean="0"/>
              <a:t>2017/7/31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A6323-13CC-E84D-81AB-E75E0CF82D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6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ihuang@tsinghua.edu.cn" TargetMode="External"/><Relationship Id="rId3" Type="http://schemas.openxmlformats.org/officeDocument/2006/relationships/hyperlink" Target="http://aihuang.org/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Huang_M/0/1/0/all/0/1" TargetMode="External"/><Relationship Id="rId4" Type="http://schemas.openxmlformats.org/officeDocument/2006/relationships/hyperlink" Target="https://arxiv.org/find/cs/1/au:+Zhang_T/0/1/0/all/0/1" TargetMode="External"/><Relationship Id="rId5" Type="http://schemas.openxmlformats.org/officeDocument/2006/relationships/hyperlink" Target="https://arxiv.org/find/cs/1/au:+Zhu_X/0/1/0/all/0/1" TargetMode="External"/><Relationship Id="rId6" Type="http://schemas.openxmlformats.org/officeDocument/2006/relationships/hyperlink" Target="https://arxiv.org/find/cs/1/au:+Liu_B/0/1/0/all/0/1" TargetMode="External"/><Relationship Id="rId7" Type="http://schemas.openxmlformats.org/officeDocument/2006/relationships/hyperlink" Target="https://arxiv.org/abs/1704.01074" TargetMode="External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find/cs/1/au:+Zhou_H/0/1/0/all/0/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Formal_language" TargetMode="External"/><Relationship Id="rId12" Type="http://schemas.openxmlformats.org/officeDocument/2006/relationships/hyperlink" Target="https://en.wikipedia.org/wiki/Symbol_grounding_problem" TargetMode="External"/><Relationship Id="rId13" Type="http://schemas.openxmlformats.org/officeDocument/2006/relationships/hyperlink" Target="https://en.wikipedia.org/wiki/Dialog_syste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n.wikipedia.org/wiki/Computer_science" TargetMode="External"/><Relationship Id="rId4" Type="http://schemas.openxmlformats.org/officeDocument/2006/relationships/hyperlink" Target="https://en.wikipedia.org/wiki/Artificial_intelligence" TargetMode="External"/><Relationship Id="rId5" Type="http://schemas.openxmlformats.org/officeDocument/2006/relationships/hyperlink" Target="https://en.wikipedia.org/wiki/Computational_linguistics" TargetMode="External"/><Relationship Id="rId6" Type="http://schemas.openxmlformats.org/officeDocument/2006/relationships/hyperlink" Target="https://en.wikipedia.org/wiki/Computer" TargetMode="External"/><Relationship Id="rId7" Type="http://schemas.openxmlformats.org/officeDocument/2006/relationships/hyperlink" Target="https://en.wikipedia.org/wiki/Natural_language" TargetMode="External"/><Relationship Id="rId8" Type="http://schemas.openxmlformats.org/officeDocument/2006/relationships/hyperlink" Target="https://en.wikipedia.org/wiki/Corpus_linguistics" TargetMode="External"/><Relationship Id="rId9" Type="http://schemas.openxmlformats.org/officeDocument/2006/relationships/hyperlink" Target="https://en.wikipedia.org/wiki/Natural_language_understanding" TargetMode="External"/><Relationship Id="rId10" Type="http://schemas.openxmlformats.org/officeDocument/2006/relationships/hyperlink" Target="https://en.wikipedia.org/wiki/Natural_language_generati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3" Type="http://schemas.openxmlformats.org/officeDocument/2006/relationships/hyperlink" Target="http://deeplearning4j.org/word2vec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4j.org/word2vec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iejkula/glove-python" TargetMode="External"/><Relationship Id="rId4" Type="http://schemas.openxmlformats.org/officeDocument/2006/relationships/hyperlink" Target="http://nlp.stanford.edu/data/glove.6B.zip" TargetMode="External"/><Relationship Id="rId5" Type="http://schemas.openxmlformats.org/officeDocument/2006/relationships/hyperlink" Target="https://code.google.com/archive/p/word2vec/" TargetMode="External"/><Relationship Id="rId6" Type="http://schemas.openxmlformats.org/officeDocument/2006/relationships/hyperlink" Target="https://github.com/tmikolov/word2vec" TargetMode="External"/><Relationship Id="rId7" Type="http://schemas.openxmlformats.org/officeDocument/2006/relationships/hyperlink" Target="https://drive.google.com/file/d/0B7XkCwpI5KDYNlNUTTlSS21pQmM/edit" TargetMode="External"/><Relationship Id="rId8" Type="http://schemas.openxmlformats.org/officeDocument/2006/relationships/hyperlink" Target="https://dumps.wikimedia.org/zhwiki/latest/zhwiki-latest-pages-articles.xml.bz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lp.stanford.edu/projects/glov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tags" Target="../tags/tag14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1.xml"/><Relationship Id="rId10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370.png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tags" Target="../tags/tag26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380.png"/><Relationship Id="rId10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36.png"/><Relationship Id="rId1" Type="http://schemas.openxmlformats.org/officeDocument/2006/relationships/tags" Target="../tags/tag27.xml"/><Relationship Id="rId2" Type="http://schemas.openxmlformats.org/officeDocument/2006/relationships/tags" Target="../tags/tag28.xml"/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<Relationship Id="rId8" Type="http://schemas.openxmlformats.org/officeDocument/2006/relationships/image" Target="../media/image360.png"/><Relationship Id="rId9" Type="http://schemas.openxmlformats.org/officeDocument/2006/relationships/image" Target="../media/image34.png"/><Relationship Id="rId10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4" Type="http://schemas.openxmlformats.org/officeDocument/2006/relationships/image" Target="../media/image60.gif"/><Relationship Id="rId5" Type="http://schemas.openxmlformats.org/officeDocument/2006/relationships/image" Target="../media/image61.jpeg"/><Relationship Id="rId6" Type="http://schemas.openxmlformats.org/officeDocument/2006/relationships/image" Target="../media/image62.gif"/><Relationship Id="rId7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4" Type="http://schemas.openxmlformats.org/officeDocument/2006/relationships/image" Target="../media/image69.wmf"/><Relationship Id="rId5" Type="http://schemas.openxmlformats.org/officeDocument/2006/relationships/image" Target="../media/image70.wmf"/><Relationship Id="rId6" Type="http://schemas.openxmlformats.org/officeDocument/2006/relationships/image" Target="../media/image71.wmf"/><Relationship Id="rId7" Type="http://schemas.openxmlformats.org/officeDocument/2006/relationships/image" Target="../media/image72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Relationship Id="rId3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ihuang@tsinghua.edu.cn" TargetMode="External"/><Relationship Id="rId3" Type="http://schemas.openxmlformats.org/officeDocument/2006/relationships/hyperlink" Target="http://aihuang.org/p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861" y="1122363"/>
            <a:ext cx="11211339" cy="23876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Natural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Processing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13051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Dr.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Minlie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黄民烈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>
                <a:hlinkClick r:id="rId2"/>
              </a:rPr>
              <a:t>aihuang@tsinghua.edu.cn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Computer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Science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Department</a:t>
            </a:r>
          </a:p>
          <a:p>
            <a:r>
              <a:rPr kumimoji="1" lang="en-US" altLang="zh-CN" dirty="0" smtClean="0"/>
              <a:t>Tsinghua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University</a:t>
            </a:r>
          </a:p>
          <a:p>
            <a:r>
              <a:rPr kumimoji="1" lang="en-US" altLang="zh-CN" dirty="0" smtClean="0"/>
              <a:t>Homepage: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3"/>
              </a:rPr>
              <a:t>http://aihuang.org/p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1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Emotion/Sentiment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Generation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5" y="1597093"/>
            <a:ext cx="5322095" cy="32288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44" y="1390733"/>
            <a:ext cx="6899256" cy="55742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6365" y="5316013"/>
            <a:ext cx="3905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22222"/>
                </a:solidFill>
                <a:latin typeface="Arial" charset="0"/>
              </a:rPr>
              <a:t>Hu Z, Yang Z, Liang X, et al. Controllable Text Generation[J]. </a:t>
            </a:r>
            <a:r>
              <a:rPr lang="en-US" altLang="zh-CN" sz="1600" dirty="0" err="1">
                <a:solidFill>
                  <a:srgbClr val="222222"/>
                </a:solidFill>
                <a:latin typeface="Arial" charset="0"/>
              </a:rPr>
              <a:t>arXiv</a:t>
            </a:r>
            <a:r>
              <a:rPr lang="en-US" altLang="zh-CN" sz="1600" dirty="0">
                <a:solidFill>
                  <a:srgbClr val="222222"/>
                </a:solidFill>
                <a:latin typeface="Arial" charset="0"/>
              </a:rPr>
              <a:t> preprint arXiv:1703.00955, 2017.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67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rgbClr val="00B050"/>
                </a:solidFill>
              </a:rPr>
              <a:t>Emotional</a:t>
            </a:r>
            <a:r>
              <a:rPr kumimoji="1" lang="zh-CN" altLang="en-US" dirty="0">
                <a:solidFill>
                  <a:srgbClr val="00B050"/>
                </a:solidFill>
              </a:rPr>
              <a:t> </a:t>
            </a:r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07112" y="6124164"/>
            <a:ext cx="8155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200" dirty="0">
                <a:latin typeface="Lucida Grande" charset="0"/>
                <a:hlinkClick r:id="rId2"/>
              </a:rPr>
              <a:t>Hao Zhou</a:t>
            </a:r>
            <a:r>
              <a:rPr lang="nl-NL" altLang="zh-CN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nl-NL" altLang="zh-CN" sz="1200" dirty="0">
                <a:latin typeface="Lucida Grande" charset="0"/>
                <a:hlinkClick r:id="rId3"/>
              </a:rPr>
              <a:t>Minlie Huang</a:t>
            </a:r>
            <a:r>
              <a:rPr lang="nl-NL" altLang="zh-CN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nl-NL" altLang="zh-CN" sz="1200" dirty="0">
                <a:latin typeface="Lucida Grande" charset="0"/>
                <a:hlinkClick r:id="rId4"/>
              </a:rPr>
              <a:t>Tianyang Zhang</a:t>
            </a:r>
            <a:r>
              <a:rPr lang="nl-NL" altLang="zh-CN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nl-NL" altLang="zh-CN" sz="1200" dirty="0">
                <a:latin typeface="Lucida Grande" charset="0"/>
                <a:hlinkClick r:id="rId5"/>
              </a:rPr>
              <a:t>Xiaoyan Zhu</a:t>
            </a:r>
            <a:r>
              <a:rPr lang="nl-NL" altLang="zh-CN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nl-NL" altLang="zh-CN" sz="1200" dirty="0">
                <a:latin typeface="Lucida Grande" charset="0"/>
                <a:hlinkClick r:id="rId6"/>
              </a:rPr>
              <a:t>Bing Liu</a:t>
            </a:r>
            <a:r>
              <a:rPr lang="zh-CN" altLang="en-US" sz="1200" dirty="0">
                <a:latin typeface="Lucida Grande" charset="0"/>
              </a:rPr>
              <a:t> </a:t>
            </a:r>
            <a:r>
              <a:rPr lang="en-US" altLang="zh-CN" sz="1200" b="1" dirty="0"/>
              <a:t>Emotional Chatting Machine: Emotional Conversation Generation with Internal and External Memory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is-IS" altLang="zh-CN" sz="1200" b="1" dirty="0">
                <a:hlinkClick r:id="rId7"/>
              </a:rPr>
              <a:t>arXiv:1704.01074</a:t>
            </a:r>
            <a:endParaRPr lang="is-IS" altLang="zh-CN" sz="1200" b="1" dirty="0"/>
          </a:p>
        </p:txBody>
      </p:sp>
      <p:sp>
        <p:nvSpPr>
          <p:cNvPr id="24" name="圆角矩形 23"/>
          <p:cNvSpPr/>
          <p:nvPr/>
        </p:nvSpPr>
        <p:spPr>
          <a:xfrm>
            <a:off x="1803933" y="2424972"/>
            <a:ext cx="928695" cy="37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POST</a:t>
            </a:r>
            <a:endParaRPr kumimoji="1" lang="zh-CN" altLang="en-US" dirty="0"/>
          </a:p>
        </p:txBody>
      </p:sp>
      <p:sp>
        <p:nvSpPr>
          <p:cNvPr id="25" name="折角形 24"/>
          <p:cNvSpPr/>
          <p:nvPr/>
        </p:nvSpPr>
        <p:spPr>
          <a:xfrm>
            <a:off x="3066775" y="2419800"/>
            <a:ext cx="1296144" cy="38321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RESPONSE</a:t>
            </a:r>
            <a:endParaRPr kumimoji="1" lang="zh-CN" altLang="en-US" dirty="0"/>
          </a:p>
        </p:txBody>
      </p:sp>
      <p:sp>
        <p:nvSpPr>
          <p:cNvPr id="26" name="同侧圆角矩形 25"/>
          <p:cNvSpPr/>
          <p:nvPr/>
        </p:nvSpPr>
        <p:spPr>
          <a:xfrm>
            <a:off x="4998572" y="3166476"/>
            <a:ext cx="1597589" cy="725933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</a:rPr>
              <a:t>EMOTION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CLASSIFIER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同侧圆角矩形 26"/>
          <p:cNvSpPr/>
          <p:nvPr/>
        </p:nvSpPr>
        <p:spPr>
          <a:xfrm>
            <a:off x="7519990" y="3020115"/>
            <a:ext cx="2279732" cy="95138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</a:rPr>
              <a:t>EMOTIONAL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CHATTING</a:t>
            </a:r>
          </a:p>
          <a:p>
            <a:pPr algn="ctr"/>
            <a:r>
              <a:rPr kumimoji="1" lang="en-US" altLang="zh-CN" b="1" dirty="0">
                <a:solidFill>
                  <a:schemeClr val="bg1"/>
                </a:solidFill>
              </a:rPr>
              <a:t>MACHINE</a:t>
            </a:r>
          </a:p>
        </p:txBody>
      </p:sp>
      <p:sp>
        <p:nvSpPr>
          <p:cNvPr id="28" name="右箭头 27"/>
          <p:cNvSpPr/>
          <p:nvPr/>
        </p:nvSpPr>
        <p:spPr>
          <a:xfrm>
            <a:off x="4495655" y="3416771"/>
            <a:ext cx="37804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9" name="右箭头 28"/>
          <p:cNvSpPr/>
          <p:nvPr/>
        </p:nvSpPr>
        <p:spPr>
          <a:xfrm>
            <a:off x="6869054" y="3408451"/>
            <a:ext cx="37804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cxnSp>
        <p:nvCxnSpPr>
          <p:cNvPr id="30" name="直线箭头连接符 29"/>
          <p:cNvCxnSpPr/>
          <p:nvPr/>
        </p:nvCxnSpPr>
        <p:spPr>
          <a:xfrm flipV="1">
            <a:off x="2732628" y="2611407"/>
            <a:ext cx="334148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4" y="4109671"/>
            <a:ext cx="778689" cy="58102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81" y="4102553"/>
            <a:ext cx="588140" cy="5881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10" y="4096976"/>
            <a:ext cx="819946" cy="54861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82" y="4122523"/>
            <a:ext cx="3295187" cy="1458723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998572" y="4744896"/>
            <a:ext cx="665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HAPPY</a:t>
            </a:r>
            <a:endParaRPr kumimoji="1" lang="zh-CN" altLang="en-US" sz="15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681071" y="4748976"/>
            <a:ext cx="665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ANGER</a:t>
            </a:r>
            <a:endParaRPr kumimoji="1" lang="zh-CN" altLang="en-US" sz="15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386835" y="4736728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SAD</a:t>
            </a:r>
            <a:endParaRPr kumimoji="1" lang="zh-CN" altLang="en-US" sz="15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4" name="右箭头 43"/>
          <p:cNvSpPr/>
          <p:nvPr/>
        </p:nvSpPr>
        <p:spPr>
          <a:xfrm rot="16200000">
            <a:off x="8520143" y="2619752"/>
            <a:ext cx="37804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5" name="文本框 44"/>
          <p:cNvSpPr txBox="1"/>
          <p:nvPr/>
        </p:nvSpPr>
        <p:spPr>
          <a:xfrm>
            <a:off x="6831097" y="41884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dirty="0"/>
              <a:t>…</a:t>
            </a:r>
            <a:endParaRPr kumimoji="1" lang="zh-CN" altLang="en-US" sz="1350" dirty="0"/>
          </a:p>
        </p:txBody>
      </p:sp>
      <p:sp>
        <p:nvSpPr>
          <p:cNvPr id="46" name="文本框 45"/>
          <p:cNvSpPr txBox="1"/>
          <p:nvPr/>
        </p:nvSpPr>
        <p:spPr>
          <a:xfrm>
            <a:off x="6842975" y="46518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dirty="0"/>
              <a:t>…</a:t>
            </a:r>
            <a:endParaRPr kumimoji="1" lang="zh-CN" altLang="en-US" sz="1350" dirty="0"/>
          </a:p>
        </p:txBody>
      </p:sp>
      <p:sp>
        <p:nvSpPr>
          <p:cNvPr id="47" name="圆角矩形 46"/>
          <p:cNvSpPr/>
          <p:nvPr/>
        </p:nvSpPr>
        <p:spPr>
          <a:xfrm>
            <a:off x="1803933" y="2982823"/>
            <a:ext cx="928695" cy="37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POST</a:t>
            </a:r>
            <a:endParaRPr kumimoji="1" lang="zh-CN" altLang="en-US" dirty="0"/>
          </a:p>
        </p:txBody>
      </p:sp>
      <p:sp>
        <p:nvSpPr>
          <p:cNvPr id="48" name="折角形 47"/>
          <p:cNvSpPr/>
          <p:nvPr/>
        </p:nvSpPr>
        <p:spPr>
          <a:xfrm>
            <a:off x="3066775" y="2977651"/>
            <a:ext cx="1296144" cy="38321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RESPONSE</a:t>
            </a:r>
            <a:endParaRPr kumimoji="1" lang="zh-CN" altLang="en-US" dirty="0"/>
          </a:p>
        </p:txBody>
      </p:sp>
      <p:cxnSp>
        <p:nvCxnSpPr>
          <p:cNvPr id="49" name="直线箭头连接符 48"/>
          <p:cNvCxnSpPr/>
          <p:nvPr/>
        </p:nvCxnSpPr>
        <p:spPr>
          <a:xfrm flipV="1">
            <a:off x="2732628" y="3169258"/>
            <a:ext cx="334148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1803933" y="3545846"/>
            <a:ext cx="928695" cy="37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POST</a:t>
            </a:r>
            <a:endParaRPr kumimoji="1" lang="zh-CN" altLang="en-US" dirty="0"/>
          </a:p>
        </p:txBody>
      </p:sp>
      <p:sp>
        <p:nvSpPr>
          <p:cNvPr id="51" name="折角形 50"/>
          <p:cNvSpPr/>
          <p:nvPr/>
        </p:nvSpPr>
        <p:spPr>
          <a:xfrm>
            <a:off x="3066775" y="3540674"/>
            <a:ext cx="1296144" cy="38321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RESPONSE</a:t>
            </a:r>
            <a:endParaRPr kumimoji="1" lang="zh-CN" altLang="en-US" dirty="0"/>
          </a:p>
        </p:txBody>
      </p:sp>
      <p:cxnSp>
        <p:nvCxnSpPr>
          <p:cNvPr id="52" name="直线箭头连接符 51"/>
          <p:cNvCxnSpPr/>
          <p:nvPr/>
        </p:nvCxnSpPr>
        <p:spPr>
          <a:xfrm flipV="1">
            <a:off x="2732628" y="3732281"/>
            <a:ext cx="334148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1803933" y="4136371"/>
            <a:ext cx="928695" cy="37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POST</a:t>
            </a:r>
            <a:endParaRPr kumimoji="1" lang="zh-CN" altLang="en-US" dirty="0"/>
          </a:p>
        </p:txBody>
      </p:sp>
      <p:sp>
        <p:nvSpPr>
          <p:cNvPr id="54" name="折角形 53"/>
          <p:cNvSpPr/>
          <p:nvPr/>
        </p:nvSpPr>
        <p:spPr>
          <a:xfrm>
            <a:off x="3066775" y="4131199"/>
            <a:ext cx="1296144" cy="38321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RESPONSE</a:t>
            </a:r>
            <a:endParaRPr kumimoji="1" lang="zh-CN" altLang="en-US" dirty="0"/>
          </a:p>
        </p:txBody>
      </p:sp>
      <p:cxnSp>
        <p:nvCxnSpPr>
          <p:cNvPr id="55" name="直线箭头连接符 54"/>
          <p:cNvCxnSpPr/>
          <p:nvPr/>
        </p:nvCxnSpPr>
        <p:spPr>
          <a:xfrm flipV="1">
            <a:off x="2732628" y="4322806"/>
            <a:ext cx="334148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08" y="2283189"/>
            <a:ext cx="472840" cy="35281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93" y="1826694"/>
            <a:ext cx="357134" cy="357134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014" y="1421448"/>
            <a:ext cx="497892" cy="3331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822335" y="138525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B050"/>
                </a:solidFill>
              </a:rPr>
              <a:t>I</a:t>
            </a:r>
            <a:r>
              <a:rPr kumimoji="1" lang="zh-CN" altLang="en-US" b="1" dirty="0">
                <a:solidFill>
                  <a:srgbClr val="00B050"/>
                </a:solidFill>
              </a:rPr>
              <a:t> </a:t>
            </a:r>
            <a:r>
              <a:rPr kumimoji="1" lang="en-US" altLang="zh-CN" b="1" dirty="0">
                <a:solidFill>
                  <a:srgbClr val="00B050"/>
                </a:solidFill>
              </a:rPr>
              <a:t>am</a:t>
            </a:r>
            <a:r>
              <a:rPr kumimoji="1" lang="zh-CN" altLang="en-US" b="1" dirty="0">
                <a:solidFill>
                  <a:srgbClr val="00B050"/>
                </a:solidFill>
              </a:rPr>
              <a:t> </a:t>
            </a:r>
            <a:r>
              <a:rPr kumimoji="1" lang="en-US" altLang="zh-CN" b="1" dirty="0">
                <a:solidFill>
                  <a:srgbClr val="00B050"/>
                </a:solidFill>
              </a:rPr>
              <a:t>happy</a:t>
            </a:r>
            <a:r>
              <a:rPr kumimoji="1" lang="zh-CN" altLang="en-US" b="1" dirty="0">
                <a:solidFill>
                  <a:srgbClr val="00B050"/>
                </a:solidFill>
              </a:rPr>
              <a:t> </a:t>
            </a:r>
            <a:r>
              <a:rPr kumimoji="1" lang="en-US" altLang="zh-CN" b="1" dirty="0">
                <a:solidFill>
                  <a:srgbClr val="00B050"/>
                </a:solidFill>
              </a:rPr>
              <a:t>to</a:t>
            </a:r>
            <a:r>
              <a:rPr kumimoji="1" lang="zh-CN" altLang="en-US" b="1" dirty="0">
                <a:solidFill>
                  <a:srgbClr val="00B050"/>
                </a:solidFill>
              </a:rPr>
              <a:t> </a:t>
            </a:r>
            <a:r>
              <a:rPr kumimoji="1" lang="en-US" altLang="zh-CN" b="1" dirty="0">
                <a:solidFill>
                  <a:srgbClr val="00B050"/>
                </a:solidFill>
              </a:rPr>
              <a:t>hear</a:t>
            </a:r>
            <a:r>
              <a:rPr kumimoji="1" lang="zh-CN" altLang="en-US" b="1" dirty="0">
                <a:solidFill>
                  <a:srgbClr val="00B050"/>
                </a:solidFill>
              </a:rPr>
              <a:t> </a:t>
            </a:r>
            <a:r>
              <a:rPr kumimoji="1" lang="en-US" altLang="zh-CN" b="1" dirty="0">
                <a:solidFill>
                  <a:srgbClr val="00B050"/>
                </a:solidFill>
              </a:rPr>
              <a:t>about</a:t>
            </a:r>
            <a:r>
              <a:rPr kumimoji="1" lang="zh-CN" altLang="en-US" b="1" dirty="0">
                <a:solidFill>
                  <a:srgbClr val="00B050"/>
                </a:solidFill>
              </a:rPr>
              <a:t> </a:t>
            </a:r>
            <a:r>
              <a:rPr kumimoji="1" lang="en-US" altLang="zh-CN" b="1" dirty="0">
                <a:solidFill>
                  <a:srgbClr val="00B050"/>
                </a:solidFill>
              </a:rPr>
              <a:t>it.</a:t>
            </a:r>
            <a:endParaRPr kumimoji="1"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840906" y="1817638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How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can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you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do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that?!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840907" y="221497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2F3AEA"/>
                </a:solidFill>
              </a:rPr>
              <a:t>I</a:t>
            </a:r>
            <a:r>
              <a:rPr kumimoji="1" lang="zh-CN" altLang="en-US" b="1" dirty="0">
                <a:solidFill>
                  <a:srgbClr val="2F3AEA"/>
                </a:solidFill>
              </a:rPr>
              <a:t> </a:t>
            </a:r>
            <a:r>
              <a:rPr kumimoji="1" lang="en-US" altLang="zh-CN" b="1" dirty="0">
                <a:solidFill>
                  <a:srgbClr val="2F3AEA"/>
                </a:solidFill>
              </a:rPr>
              <a:t>am</a:t>
            </a:r>
            <a:r>
              <a:rPr kumimoji="1" lang="zh-CN" altLang="en-US" b="1" dirty="0">
                <a:solidFill>
                  <a:srgbClr val="2F3AEA"/>
                </a:solidFill>
              </a:rPr>
              <a:t> </a:t>
            </a:r>
            <a:r>
              <a:rPr kumimoji="1" lang="en-US" altLang="zh-CN" b="1" dirty="0">
                <a:solidFill>
                  <a:srgbClr val="2F3AEA"/>
                </a:solidFill>
              </a:rPr>
              <a:t>so</a:t>
            </a:r>
            <a:r>
              <a:rPr kumimoji="1" lang="zh-CN" altLang="en-US" b="1" dirty="0">
                <a:solidFill>
                  <a:srgbClr val="2F3AEA"/>
                </a:solidFill>
              </a:rPr>
              <a:t> </a:t>
            </a:r>
            <a:r>
              <a:rPr kumimoji="1" lang="en-US" altLang="zh-CN" b="1" dirty="0">
                <a:solidFill>
                  <a:srgbClr val="2F3AEA"/>
                </a:solidFill>
              </a:rPr>
              <a:t>sad</a:t>
            </a:r>
            <a:r>
              <a:rPr kumimoji="1" lang="zh-CN" altLang="en-US" b="1" dirty="0">
                <a:solidFill>
                  <a:srgbClr val="2F3AEA"/>
                </a:solidFill>
              </a:rPr>
              <a:t> </a:t>
            </a:r>
            <a:r>
              <a:rPr kumimoji="1" lang="en-US" altLang="zh-CN" b="1" dirty="0">
                <a:solidFill>
                  <a:srgbClr val="2F3AEA"/>
                </a:solidFill>
              </a:rPr>
              <a:t>today.</a:t>
            </a:r>
            <a:endParaRPr kumimoji="1" lang="zh-CN" altLang="en-US" b="1" dirty="0">
              <a:solidFill>
                <a:srgbClr val="2F3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8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41" grpId="0"/>
      <p:bldP spid="42" grpId="0"/>
      <p:bldP spid="43" grpId="0"/>
      <p:bldP spid="44" grpId="0" animBg="1"/>
      <p:bldP spid="45" grpId="0"/>
      <p:bldP spid="46" grpId="0"/>
      <p:bldP spid="17" grpId="0"/>
      <p:bldP spid="59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Translation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85775" y="2514600"/>
            <a:ext cx="5757863" cy="10287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rgbClr val="C00000"/>
                </a:solidFill>
              </a:rPr>
              <a:t>I</a:t>
            </a:r>
            <a:r>
              <a:rPr kumimoji="1" lang="zh-CN" altLang="en-US" sz="4000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4000" dirty="0" smtClean="0">
                <a:solidFill>
                  <a:srgbClr val="C00000"/>
                </a:solidFill>
              </a:rPr>
              <a:t>love</a:t>
            </a:r>
            <a:r>
              <a:rPr kumimoji="1" lang="zh-CN" altLang="en-US" sz="4000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4000" dirty="0" smtClean="0">
                <a:solidFill>
                  <a:srgbClr val="C00000"/>
                </a:solidFill>
              </a:rPr>
              <a:t>playing</a:t>
            </a:r>
            <a:r>
              <a:rPr kumimoji="1" lang="zh-CN" altLang="en-US" sz="4000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4000" dirty="0" smtClean="0">
                <a:solidFill>
                  <a:srgbClr val="C00000"/>
                </a:solidFill>
              </a:rPr>
              <a:t>basketball.</a:t>
            </a:r>
            <a:endParaRPr kumimoji="1"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5774" y="4667250"/>
            <a:ext cx="4657725" cy="10287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 smtClean="0">
                <a:solidFill>
                  <a:srgbClr val="C00000"/>
                </a:solidFill>
              </a:rPr>
              <a:t>我 爱 打   篮球</a:t>
            </a:r>
            <a:endParaRPr kumimoji="1" lang="zh-CN" altLang="en-US" sz="4000" dirty="0">
              <a:solidFill>
                <a:srgbClr val="C00000"/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800100" y="3543300"/>
            <a:ext cx="428625" cy="11239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1566863" y="3543300"/>
            <a:ext cx="304799" cy="11239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>
            <a:endCxn id="6" idx="0"/>
          </p:cNvCxnSpPr>
          <p:nvPr/>
        </p:nvCxnSpPr>
        <p:spPr>
          <a:xfrm>
            <a:off x="2509837" y="3543300"/>
            <a:ext cx="304800" cy="11239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4124332" y="3543300"/>
            <a:ext cx="19050" cy="11239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931542" y="4105275"/>
            <a:ext cx="6012808" cy="10287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err="1">
                <a:solidFill>
                  <a:srgbClr val="C00000"/>
                </a:solidFill>
              </a:rPr>
              <a:t>J'adore</a:t>
            </a:r>
            <a:r>
              <a:rPr kumimoji="1" lang="en-US" altLang="zh-CN" sz="3600" dirty="0">
                <a:solidFill>
                  <a:srgbClr val="C00000"/>
                </a:solidFill>
              </a:rPr>
              <a:t> </a:t>
            </a:r>
            <a:r>
              <a:rPr kumimoji="1" lang="en-US" altLang="zh-CN" sz="3600" dirty="0" err="1">
                <a:solidFill>
                  <a:srgbClr val="C00000"/>
                </a:solidFill>
              </a:rPr>
              <a:t>jouer</a:t>
            </a:r>
            <a:r>
              <a:rPr kumimoji="1" lang="en-US" altLang="zh-CN" sz="3600" dirty="0">
                <a:solidFill>
                  <a:srgbClr val="C00000"/>
                </a:solidFill>
              </a:rPr>
              <a:t> au basketball.</a:t>
            </a:r>
            <a:endParaRPr kumimoji="1"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3" name="左右箭头 2"/>
          <p:cNvSpPr/>
          <p:nvPr/>
        </p:nvSpPr>
        <p:spPr>
          <a:xfrm rot="2577695">
            <a:off x="5123100" y="3713732"/>
            <a:ext cx="657225" cy="4191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右箭头 11"/>
          <p:cNvSpPr/>
          <p:nvPr/>
        </p:nvSpPr>
        <p:spPr>
          <a:xfrm rot="20615488">
            <a:off x="5183613" y="4843178"/>
            <a:ext cx="703051" cy="4191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57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1438"/>
            <a:ext cx="11114314" cy="1325563"/>
          </a:xfrm>
        </p:spPr>
        <p:txBody>
          <a:bodyPr/>
          <a:lstStyle/>
          <a:p>
            <a:r>
              <a:rPr kumimoji="1" lang="en-US" altLang="zh-CN" dirty="0" smtClean="0"/>
              <a:t>Knowledge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Knowledge</a:t>
            </a:r>
            <a:endParaRPr kumimoji="1" lang="zh-CN" altLang="en-US" dirty="0"/>
          </a:p>
        </p:txBody>
      </p:sp>
      <p:pic>
        <p:nvPicPr>
          <p:cNvPr id="4" name="KnowledgeGraph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76" b="1076"/>
          <a:stretch>
            <a:fillRect/>
          </a:stretch>
        </p:blipFill>
        <p:spPr>
          <a:xfrm>
            <a:off x="406400" y="1397001"/>
            <a:ext cx="8636000" cy="47291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71580" y="2717800"/>
            <a:ext cx="29690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Calibri"/>
                <a:cs typeface="Calibri"/>
              </a:rPr>
              <a:t>Freebase</a:t>
            </a:r>
          </a:p>
          <a:p>
            <a:r>
              <a:rPr kumimoji="1" lang="zh-CN" altLang="zh-CN" sz="3200" dirty="0">
                <a:latin typeface="Calibri"/>
                <a:cs typeface="Calibri"/>
              </a:rPr>
              <a:t>1</a:t>
            </a:r>
            <a:r>
              <a:rPr kumimoji="1" lang="en-US" altLang="zh-CN" sz="3200" dirty="0">
                <a:latin typeface="Calibri"/>
                <a:cs typeface="Calibri"/>
              </a:rPr>
              <a:t>.9</a:t>
            </a:r>
            <a:r>
              <a:rPr kumimoji="1" lang="zh-CN" altLang="en-US" sz="3200" dirty="0">
                <a:latin typeface="Calibri"/>
                <a:cs typeface="Calibri"/>
              </a:rPr>
              <a:t> </a:t>
            </a:r>
            <a:r>
              <a:rPr kumimoji="1" lang="en-US" altLang="zh-CN" sz="3200" dirty="0">
                <a:latin typeface="Calibri"/>
                <a:cs typeface="Calibri"/>
              </a:rPr>
              <a:t>billion</a:t>
            </a:r>
            <a:r>
              <a:rPr kumimoji="1" lang="zh-CN" altLang="en-US" sz="3200" dirty="0">
                <a:latin typeface="Calibri"/>
                <a:cs typeface="Calibri"/>
              </a:rPr>
              <a:t> </a:t>
            </a:r>
            <a:r>
              <a:rPr kumimoji="1" lang="en-US" altLang="zh-CN" sz="3200" dirty="0">
                <a:latin typeface="Calibri"/>
                <a:cs typeface="Calibri"/>
              </a:rPr>
              <a:t>triples</a:t>
            </a:r>
            <a:endParaRPr kumimoji="1" lang="zh-CN" altLang="en-US" sz="3200" dirty="0" err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27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376668901"/>
              </p:ext>
            </p:extLst>
          </p:nvPr>
        </p:nvGraphicFramePr>
        <p:xfrm>
          <a:off x="1381124" y="1109758"/>
          <a:ext cx="9963151" cy="478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16962" y="4469329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4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400" dirty="0" smtClean="0"/>
              <a:t>High-dimensional,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sparse</a:t>
            </a:r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400" dirty="0" smtClean="0"/>
              <a:t>Heavy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domain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expertise</a:t>
            </a:r>
            <a:endParaRPr kumimoji="1" lang="en-US" altLang="zh-CN" sz="24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400" dirty="0" smtClean="0"/>
              <a:t>Expensive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engineering</a:t>
            </a:r>
            <a:endParaRPr kumimoji="1" lang="en-US" altLang="zh-CN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7645827" y="4852948"/>
            <a:ext cx="36984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zh-CN" sz="2400" dirty="0" smtClean="0"/>
              <a:t>Low-dimensional,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dense</a:t>
            </a:r>
            <a:endParaRPr kumimoji="1" lang="en-US" altLang="zh-CN" sz="24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400" dirty="0" smtClean="0"/>
              <a:t>Data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model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driven</a:t>
            </a:r>
            <a:endParaRPr kumimoji="1" lang="en-US" altLang="zh-CN" sz="24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400" dirty="0" smtClean="0"/>
              <a:t>Task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oriented</a:t>
            </a:r>
            <a:r>
              <a:rPr kumimoji="1" lang="zh-CN" altLang="en-US" sz="2400" dirty="0" smtClean="0"/>
              <a:t> 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16916" y="1591830"/>
            <a:ext cx="4501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Traditional,</a:t>
            </a:r>
            <a:r>
              <a:rPr kumimoji="1" lang="zh-CN" altLang="en-US" sz="24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0000FF"/>
                </a:solidFill>
              </a:rPr>
              <a:t>Fixed</a:t>
            </a:r>
            <a:r>
              <a:rPr kumimoji="1" lang="zh-CN" altLang="en-US" sz="24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Representation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7012" y="1555261"/>
            <a:ext cx="393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New</a:t>
            </a:r>
            <a:r>
              <a:rPr kumimoji="1" lang="zh-CN" altLang="en-US" sz="24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0000FF"/>
                </a:solidFill>
              </a:rPr>
              <a:t>Feature</a:t>
            </a:r>
            <a:r>
              <a:rPr kumimoji="1" lang="zh-CN" altLang="en-US" sz="24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Representation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7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Traditional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4" name="剪去单角的矩形 3"/>
          <p:cNvSpPr/>
          <p:nvPr/>
        </p:nvSpPr>
        <p:spPr>
          <a:xfrm>
            <a:off x="1871673" y="2071688"/>
            <a:ext cx="2286000" cy="928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NLP</a:t>
            </a:r>
            <a:endParaRPr kumimoji="1" lang="zh-CN" altLang="en-US" dirty="0"/>
          </a:p>
        </p:txBody>
      </p:sp>
      <p:sp>
        <p:nvSpPr>
          <p:cNvPr id="5" name="剪去单角的矩形 4"/>
          <p:cNvSpPr/>
          <p:nvPr/>
        </p:nvSpPr>
        <p:spPr>
          <a:xfrm>
            <a:off x="1885965" y="3495675"/>
            <a:ext cx="2286000" cy="928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sp>
        <p:nvSpPr>
          <p:cNvPr id="6" name="剪去单角的矩形 5"/>
          <p:cNvSpPr/>
          <p:nvPr/>
        </p:nvSpPr>
        <p:spPr>
          <a:xfrm>
            <a:off x="1885965" y="4919662"/>
            <a:ext cx="2286000" cy="928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42694" y="1763319"/>
            <a:ext cx="750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Vocabulary:</a:t>
            </a:r>
            <a:r>
              <a:rPr kumimoji="1" lang="zh-CN" altLang="en-US" b="1" dirty="0" smtClean="0"/>
              <a:t>    </a:t>
            </a:r>
            <a:r>
              <a:rPr kumimoji="1" lang="en-US" altLang="zh-CN" b="1" dirty="0" smtClean="0"/>
              <a:t>I</a:t>
            </a:r>
            <a:r>
              <a:rPr kumimoji="1" lang="zh-CN" altLang="en-US" b="1" dirty="0" smtClean="0"/>
              <a:t>    </a:t>
            </a:r>
            <a:r>
              <a:rPr kumimoji="1" lang="en-US" altLang="zh-CN" b="1" dirty="0" smtClean="0"/>
              <a:t>Like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NLP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Deep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Learning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We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Love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Neural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Network</a:t>
            </a:r>
            <a:endParaRPr kumimoji="1"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386400" y="2248176"/>
            <a:ext cx="5772150" cy="583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441309" y="231319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67032" y="231319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567069" y="2318233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140664" y="2318233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859228" y="231942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563410" y="230394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137384" y="230394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849966" y="2320806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575714" y="232080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386400" y="3600726"/>
            <a:ext cx="5772150" cy="583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41309" y="366574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967032" y="366574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67069" y="3670783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140664" y="3670783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859228" y="367197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563410" y="365649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137384" y="365649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849966" y="3673356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575714" y="367335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401778" y="5086626"/>
            <a:ext cx="5772150" cy="583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442399" y="515164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968122" y="515164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582447" y="5156683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56042" y="5156683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874606" y="515787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578788" y="514239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152762" y="514239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865344" y="5159256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591092" y="515925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3240" y="217623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#1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33239" y="365649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#2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60957" y="5042790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#3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386400" y="6087800"/>
            <a:ext cx="493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0070C0"/>
                </a:solidFill>
              </a:rPr>
              <a:t>Similarity(DOC#2,</a:t>
            </a:r>
            <a:r>
              <a:rPr kumimoji="1"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0070C0"/>
                </a:solidFill>
              </a:rPr>
              <a:t>DOC#3)???</a:t>
            </a:r>
            <a:endParaRPr kumimoji="1" lang="zh-CN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9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Traditional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4" name="剪去单角的矩形 3"/>
          <p:cNvSpPr/>
          <p:nvPr/>
        </p:nvSpPr>
        <p:spPr>
          <a:xfrm>
            <a:off x="1871673" y="2071688"/>
            <a:ext cx="2286000" cy="928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NLP</a:t>
            </a:r>
            <a:endParaRPr kumimoji="1" lang="zh-CN" altLang="en-US" dirty="0"/>
          </a:p>
        </p:txBody>
      </p:sp>
      <p:sp>
        <p:nvSpPr>
          <p:cNvPr id="5" name="剪去单角的矩形 4"/>
          <p:cNvSpPr/>
          <p:nvPr/>
        </p:nvSpPr>
        <p:spPr>
          <a:xfrm>
            <a:off x="1885965" y="3495675"/>
            <a:ext cx="2286000" cy="928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sp>
        <p:nvSpPr>
          <p:cNvPr id="6" name="剪去单角的矩形 5"/>
          <p:cNvSpPr/>
          <p:nvPr/>
        </p:nvSpPr>
        <p:spPr>
          <a:xfrm>
            <a:off x="1885965" y="4919662"/>
            <a:ext cx="2286000" cy="928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42694" y="1763319"/>
            <a:ext cx="789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Vocabulary:</a:t>
            </a:r>
            <a:r>
              <a:rPr kumimoji="1" lang="zh-CN" altLang="en-US" b="1" dirty="0" smtClean="0"/>
              <a:t>    </a:t>
            </a:r>
            <a:r>
              <a:rPr kumimoji="1" lang="en-US" altLang="zh-CN" b="1" dirty="0" smtClean="0"/>
              <a:t>I</a:t>
            </a:r>
            <a:r>
              <a:rPr kumimoji="1" lang="zh-CN" altLang="en-US" b="1" dirty="0" smtClean="0"/>
              <a:t>       </a:t>
            </a:r>
            <a:r>
              <a:rPr kumimoji="1" lang="en-US" altLang="zh-CN" b="1" dirty="0" smtClean="0"/>
              <a:t>Like</a:t>
            </a:r>
            <a:r>
              <a:rPr kumimoji="1" lang="zh-CN" altLang="en-US" b="1" dirty="0" smtClean="0"/>
              <a:t>    </a:t>
            </a:r>
            <a:r>
              <a:rPr kumimoji="1" lang="en-US" altLang="zh-CN" b="1" dirty="0" smtClean="0"/>
              <a:t>NLP</a:t>
            </a:r>
            <a:r>
              <a:rPr kumimoji="1" lang="zh-CN" altLang="en-US" b="1" dirty="0" smtClean="0"/>
              <a:t>   </a:t>
            </a:r>
            <a:r>
              <a:rPr kumimoji="1" lang="en-US" altLang="zh-CN" b="1" dirty="0" smtClean="0"/>
              <a:t>Deep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Learning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We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Love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Neural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Network</a:t>
            </a:r>
            <a:endParaRPr kumimoji="1"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386399" y="2248176"/>
            <a:ext cx="6372213" cy="752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386399" y="3600726"/>
            <a:ext cx="6372213" cy="823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396106" y="4919662"/>
            <a:ext cx="6372213" cy="769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33240" y="217623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#1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33239" y="365649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#2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60957" y="5042790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#3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386400" y="6087800"/>
            <a:ext cx="493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0070C0"/>
                </a:solidFill>
              </a:rPr>
              <a:t>Similarity(DOC#2,</a:t>
            </a:r>
            <a:r>
              <a:rPr kumimoji="1"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0070C0"/>
                </a:solidFill>
              </a:rPr>
              <a:t>DOC#3)???</a:t>
            </a:r>
            <a:endParaRPr kumimoji="1"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6106" y="2271937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DF=2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06743" y="2264459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DF=2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36430" y="2235468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DF=1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24691" y="3673861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DF=2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135328" y="3666383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DF=2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349763" y="3681723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DF=1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94549" y="3673861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DF=1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820643" y="5023999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DF=1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65429" y="5016137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DF=1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314024" y="4997346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DF=1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1058810" y="4989484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TF=1</a:t>
            </a: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DF=1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8200" y="6087800"/>
            <a:ext cx="413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TF(</a:t>
            </a:r>
            <a:r>
              <a:rPr kumimoji="1" lang="en-US" altLang="zh-CN" dirty="0" err="1" smtClean="0"/>
              <a:t>w,d</a:t>
            </a:r>
            <a:r>
              <a:rPr kumimoji="1" lang="en-US" altLang="zh-CN" dirty="0" smtClean="0"/>
              <a:t>):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count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d</a:t>
            </a:r>
          </a:p>
          <a:p>
            <a:r>
              <a:rPr kumimoji="1" lang="en-US" altLang="zh-CN" dirty="0" smtClean="0"/>
              <a:t>DF(w):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#docs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containing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w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53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285999" y="2057400"/>
            <a:ext cx="671513" cy="4414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383634" y="215740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407442" y="3262319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383634" y="2709863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69340" y="593882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83632" y="5462588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83633" y="4891083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69340" y="4367211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383633" y="3843339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1795468" y="2157407"/>
            <a:ext cx="304800" cy="405765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44174" y="3999017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5000~10000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words</a:t>
            </a:r>
            <a:endParaRPr kumimoji="1"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 rot="16200000">
            <a:off x="1064069" y="3993394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I</a:t>
            </a:r>
            <a:r>
              <a:rPr kumimoji="1" lang="zh-CN" altLang="en-US" sz="2400" b="1" dirty="0" smtClean="0"/>
              <a:t>    </a:t>
            </a:r>
            <a:r>
              <a:rPr kumimoji="1" lang="en-US" altLang="zh-CN" sz="2400" b="1" dirty="0" smtClean="0"/>
              <a:t>am</a:t>
            </a:r>
            <a:r>
              <a:rPr kumimoji="1" lang="zh-CN" altLang="en-US" sz="2400" b="1" dirty="0" smtClean="0"/>
              <a:t>    </a:t>
            </a:r>
            <a:r>
              <a:rPr kumimoji="1" lang="en-US" altLang="zh-CN" sz="2400" b="1" dirty="0" smtClean="0"/>
              <a:t>happy</a:t>
            </a:r>
            <a:r>
              <a:rPr kumimoji="1" lang="zh-CN" altLang="en-US" sz="2400" b="1" dirty="0" smtClean="0"/>
              <a:t>   </a:t>
            </a:r>
            <a:r>
              <a:rPr kumimoji="1" lang="en-US" altLang="zh-CN" sz="2400" b="1" dirty="0" smtClean="0"/>
              <a:t>to</a:t>
            </a:r>
            <a:r>
              <a:rPr kumimoji="1" lang="zh-CN" altLang="en-US" sz="2400" b="1" dirty="0" smtClean="0"/>
              <a:t>   </a:t>
            </a:r>
            <a:r>
              <a:rPr kumimoji="1" lang="en-US" altLang="zh-CN" sz="2400" b="1" dirty="0" smtClean="0"/>
              <a:t>be</a:t>
            </a:r>
            <a:r>
              <a:rPr kumimoji="1" lang="zh-CN" altLang="en-US" sz="2400" b="1" dirty="0" smtClean="0"/>
              <a:t>    </a:t>
            </a:r>
            <a:r>
              <a:rPr kumimoji="1" lang="en-US" altLang="zh-CN" sz="2400" b="1" dirty="0" smtClean="0"/>
              <a:t>here</a:t>
            </a:r>
            <a:endParaRPr kumimoji="1" lang="zh-CN" altLang="en-US" sz="2400" b="1" dirty="0"/>
          </a:p>
        </p:txBody>
      </p:sp>
      <p:sp>
        <p:nvSpPr>
          <p:cNvPr id="16" name="右箭头 15"/>
          <p:cNvSpPr/>
          <p:nvPr/>
        </p:nvSpPr>
        <p:spPr>
          <a:xfrm>
            <a:off x="4286245" y="3469485"/>
            <a:ext cx="1271588" cy="833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 rot="16200000">
            <a:off x="4944573" y="3898250"/>
            <a:ext cx="425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I</a:t>
            </a:r>
            <a:r>
              <a:rPr kumimoji="1" lang="zh-CN" altLang="en-US" sz="2400" b="1" dirty="0" smtClean="0"/>
              <a:t>     </a:t>
            </a:r>
            <a:r>
              <a:rPr kumimoji="1" lang="en-US" altLang="zh-CN" sz="2400" b="1" dirty="0" smtClean="0"/>
              <a:t>am</a:t>
            </a:r>
            <a:r>
              <a:rPr kumimoji="1" lang="zh-CN" altLang="en-US" sz="2400" b="1" dirty="0" smtClean="0"/>
              <a:t>  </a:t>
            </a:r>
            <a:r>
              <a:rPr kumimoji="1" lang="en-US" altLang="zh-CN" sz="2400" b="1" dirty="0" smtClean="0"/>
              <a:t>happy</a:t>
            </a:r>
            <a:r>
              <a:rPr kumimoji="1" lang="zh-CN" altLang="en-US" sz="2400" b="1" dirty="0" smtClean="0"/>
              <a:t>  </a:t>
            </a:r>
            <a:r>
              <a:rPr kumimoji="1" lang="en-US" altLang="zh-CN" sz="2400" b="1" dirty="0" smtClean="0"/>
              <a:t>to</a:t>
            </a:r>
            <a:r>
              <a:rPr kumimoji="1" lang="zh-CN" altLang="en-US" sz="2400" b="1" dirty="0" smtClean="0"/>
              <a:t>   </a:t>
            </a:r>
            <a:r>
              <a:rPr kumimoji="1" lang="en-US" altLang="zh-CN" sz="2400" b="1" dirty="0" smtClean="0"/>
              <a:t>be</a:t>
            </a:r>
            <a:r>
              <a:rPr kumimoji="1" lang="zh-CN" altLang="en-US" sz="2400" b="1" dirty="0" smtClean="0"/>
              <a:t>   </a:t>
            </a:r>
            <a:r>
              <a:rPr kumimoji="1" lang="en-US" altLang="zh-CN" sz="2400" b="1" dirty="0" smtClean="0"/>
              <a:t>here</a:t>
            </a:r>
            <a:endParaRPr kumimoji="1" lang="zh-CN" altLang="en-US" sz="2400" b="1" dirty="0"/>
          </a:p>
        </p:txBody>
      </p:sp>
      <p:sp>
        <p:nvSpPr>
          <p:cNvPr id="18" name="圆角矩形 17"/>
          <p:cNvSpPr/>
          <p:nvPr/>
        </p:nvSpPr>
        <p:spPr>
          <a:xfrm>
            <a:off x="7522172" y="2260982"/>
            <a:ext cx="3595688" cy="583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60271" y="229742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026995" y="2309799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540104" y="2321110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044927" y="2321110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578135" y="2303082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109644" y="230503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656193" y="2321110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左大括号 31"/>
          <p:cNvSpPr/>
          <p:nvPr/>
        </p:nvSpPr>
        <p:spPr>
          <a:xfrm rot="5400000">
            <a:off x="9110540" y="297922"/>
            <a:ext cx="409464" cy="3530254"/>
          </a:xfrm>
          <a:prstGeom prst="leftBrace">
            <a:avLst>
              <a:gd name="adj1" fmla="val 8333"/>
              <a:gd name="adj2" fmla="val 5080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522172" y="2946440"/>
            <a:ext cx="3595688" cy="583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560271" y="3011459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026995" y="3023833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540104" y="303514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044927" y="303514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578135" y="3017116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109644" y="3019071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656193" y="303514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517753" y="3601245"/>
            <a:ext cx="3595688" cy="583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555852" y="366626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022576" y="3678638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535685" y="3689949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9040508" y="3689949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9573716" y="3671921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105225" y="3673876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651774" y="3689949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517753" y="4332986"/>
            <a:ext cx="3595688" cy="583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555852" y="439800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022576" y="4410379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535685" y="4421690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9040508" y="4421690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573716" y="4403662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105225" y="440561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651774" y="4421690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7517753" y="5070481"/>
            <a:ext cx="3595688" cy="583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555852" y="5135500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8022576" y="514787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8535685" y="515918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040508" y="515918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9573716" y="514115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0105225" y="5143112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10651774" y="5159185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517753" y="5797733"/>
            <a:ext cx="3595688" cy="583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7555852" y="5862752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022576" y="5875126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535685" y="588643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9040508" y="588643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9573716" y="5868409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10105225" y="5870364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0651774" y="5886437"/>
            <a:ext cx="428625" cy="4286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923847" y="1418666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100~300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dimensions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718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Roadmap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Lecture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28263" y="3014664"/>
            <a:ext cx="2486463" cy="1128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Representing</a:t>
            </a:r>
          </a:p>
          <a:p>
            <a:pPr algn="ctr"/>
            <a:r>
              <a:rPr kumimoji="1" lang="en-US" altLang="zh-CN" sz="2400" b="1" dirty="0" smtClean="0"/>
              <a:t>Words</a:t>
            </a:r>
            <a:endParaRPr kumimoji="1" lang="zh-CN" altLang="en-US" sz="2400" b="1" dirty="0"/>
          </a:p>
        </p:txBody>
      </p:sp>
      <p:sp>
        <p:nvSpPr>
          <p:cNvPr id="5" name="圆角矩形 4"/>
          <p:cNvSpPr/>
          <p:nvPr/>
        </p:nvSpPr>
        <p:spPr>
          <a:xfrm>
            <a:off x="4629151" y="3014664"/>
            <a:ext cx="2886075" cy="1128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Representing</a:t>
            </a:r>
          </a:p>
          <a:p>
            <a:pPr algn="ctr"/>
            <a:r>
              <a:rPr kumimoji="1" lang="en-US" altLang="zh-CN" sz="2400" b="1" dirty="0" smtClean="0"/>
              <a:t>Phrases/Sentences</a:t>
            </a:r>
            <a:endParaRPr kumimoji="1" lang="zh-CN" altLang="en-US" sz="2400" b="1" dirty="0"/>
          </a:p>
        </p:txBody>
      </p:sp>
      <p:sp>
        <p:nvSpPr>
          <p:cNvPr id="7" name="圆角矩形 6"/>
          <p:cNvSpPr/>
          <p:nvPr/>
        </p:nvSpPr>
        <p:spPr>
          <a:xfrm>
            <a:off x="8600638" y="3014664"/>
            <a:ext cx="2486463" cy="1128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Representing</a:t>
            </a:r>
          </a:p>
          <a:p>
            <a:pPr algn="ctr"/>
            <a:r>
              <a:rPr kumimoji="1" lang="en-US" altLang="zh-CN" sz="2400" b="1" dirty="0" smtClean="0"/>
              <a:t>Documents</a:t>
            </a:r>
            <a:endParaRPr kumimoji="1" lang="zh-CN" altLang="en-US" sz="2400" b="1" dirty="0"/>
          </a:p>
        </p:txBody>
      </p:sp>
      <p:sp>
        <p:nvSpPr>
          <p:cNvPr id="8" name="右箭头 7"/>
          <p:cNvSpPr/>
          <p:nvPr/>
        </p:nvSpPr>
        <p:spPr>
          <a:xfrm>
            <a:off x="3871913" y="3400425"/>
            <a:ext cx="600075" cy="600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743825" y="3400424"/>
            <a:ext cx="600075" cy="600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85901" y="4686300"/>
            <a:ext cx="2518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</a:p>
          <a:p>
            <a:r>
              <a:rPr kumimoji="1" lang="en-US" altLang="zh-CN" dirty="0" smtClean="0"/>
              <a:t>Word2vect</a:t>
            </a:r>
          </a:p>
          <a:p>
            <a:r>
              <a:rPr kumimoji="1" lang="en-US" altLang="zh-CN" dirty="0" err="1" smtClean="0"/>
              <a:t>GloVe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770564" y="4552950"/>
            <a:ext cx="3183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Recursive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r>
              <a:rPr kumimoji="1" lang="en-US" altLang="zh-CN" dirty="0" smtClean="0"/>
              <a:t>Recurrent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r>
              <a:rPr kumimoji="1" lang="en-US" altLang="zh-CN" dirty="0" smtClean="0"/>
              <a:t>Convolutional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805864" y="4552950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Convolutional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Statistical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b="1" i="1" dirty="0"/>
              <a:t>statistical language model </a:t>
            </a:r>
            <a:r>
              <a:rPr lang="en-US" altLang="zh-CN" dirty="0"/>
              <a:t>is a probability distribution over sequences of words.</a:t>
            </a:r>
            <a:br>
              <a:rPr lang="en-US" altLang="zh-CN" dirty="0"/>
            </a:br>
            <a:r>
              <a:rPr lang="en-US" altLang="zh-CN" dirty="0"/>
              <a:t>A sequence </a:t>
            </a:r>
            <a:r>
              <a:rPr lang="en-US" altLang="zh-CN" b="1" i="1" dirty="0"/>
              <a:t>W</a:t>
            </a:r>
            <a:r>
              <a:rPr lang="en-US" altLang="zh-CN" dirty="0"/>
              <a:t> consists of </a:t>
            </a:r>
            <a:r>
              <a:rPr lang="en-US" altLang="zh-CN" b="1" i="1" dirty="0"/>
              <a:t>L</a:t>
            </a:r>
            <a:r>
              <a:rPr lang="en-US" altLang="zh-CN" dirty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I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like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deep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learning</a:t>
            </a:r>
            <a:r>
              <a:rPr lang="en-US" altLang="zh-CN" dirty="0" smtClean="0"/>
              <a:t>): 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i="1" dirty="0" smtClean="0"/>
              <a:t>N</a:t>
            </a:r>
            <a:r>
              <a:rPr lang="en-US" altLang="zh-CN" dirty="0" smtClean="0"/>
              <a:t>-gram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11" y="5461000"/>
            <a:ext cx="5154401" cy="11826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61" y="3064669"/>
            <a:ext cx="7043058" cy="19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7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Background</a:t>
            </a:r>
          </a:p>
          <a:p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Vectors</a:t>
            </a:r>
          </a:p>
          <a:p>
            <a:r>
              <a:rPr kumimoji="1" lang="en-US" altLang="zh-CN" dirty="0" smtClean="0"/>
              <a:t>Recursive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r>
              <a:rPr kumimoji="1" lang="en-US" altLang="zh-CN" dirty="0" smtClean="0"/>
              <a:t>Recurrent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r>
              <a:rPr kumimoji="1" lang="en-US" altLang="zh-CN" dirty="0" smtClean="0"/>
              <a:t>Convolution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08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Statistical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P(I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like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deep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learning)</a:t>
            </a:r>
            <a:b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=P(I)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*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       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like|I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*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                     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deep|I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like)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                                            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learning|I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like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deep)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1-gram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LM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(unigram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LM):</a:t>
            </a:r>
          </a:p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P(I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like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deep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learning)</a:t>
            </a:r>
            <a:b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P(I)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P(like)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P(deep)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P(learning)</a:t>
            </a: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en-US" altLang="zh-CN" b="1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kumimoji="1" lang="en-US" altLang="zh-CN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2-gram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LM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(bigram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LM):</a:t>
            </a: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P(I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like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deep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learning)</a:t>
            </a:r>
            <a:b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=P(I)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*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P(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like|I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*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                 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deep|like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                                    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P(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learning|deep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endParaRPr kumimoji="1"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7202905" y="1825625"/>
            <a:ext cx="16042" cy="43513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380515" y="2107782"/>
                <a:ext cx="4457700" cy="1025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3200" i="1" smtClean="0">
                          <a:latin typeface="Cambria Math" charset="0"/>
                        </a:rPr>
                        <m:t>𝑙𝑖𝑘𝑒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|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zh-CN" sz="3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#(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𝑙𝑖𝑘𝑒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mr-IN" altLang="zh-CN" sz="32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/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#(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5" y="2107782"/>
                <a:ext cx="4457700" cy="10253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218948" y="4153889"/>
                <a:ext cx="4619268" cy="1506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3200" i="1" smtClean="0">
                          <a:latin typeface="Cambria Math" charset="0"/>
                        </a:rPr>
                        <m:t>deep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|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𝑙𝑖𝑘𝑒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zh-CN" sz="3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#(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𝑙𝑖𝑘𝑒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𝑑𝑒𝑒𝑝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mr-IN" altLang="zh-CN" sz="32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/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#(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𝑙𝑖𝑘𝑒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48" y="4153889"/>
                <a:ext cx="4619268" cy="15064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8327571" y="6176963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matters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02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Issues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Traditional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sparsity:</a:t>
            </a:r>
            <a:r>
              <a:rPr kumimoji="1" lang="zh-CN" altLang="en-US" dirty="0" smtClean="0"/>
              <a:t> </a:t>
            </a:r>
            <a:r>
              <a:rPr kumimoji="1" lang="en-US" altLang="zh-CN" b="1" i="1" dirty="0" smtClean="0"/>
              <a:t>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large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grows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exponentially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b="1" i="1" dirty="0" smtClean="0"/>
              <a:t>the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size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of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vocabulary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Trigram: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sz="2800" b="1" dirty="0" smtClean="0"/>
              <a:t>|V|</a:t>
            </a:r>
            <a:r>
              <a:rPr kumimoji="1" lang="en-US" altLang="zh-CN" sz="2800" b="1" baseline="30000" dirty="0" smtClean="0"/>
              <a:t>3</a:t>
            </a:r>
            <a:r>
              <a:rPr kumimoji="1" lang="zh-CN" altLang="en-US" sz="2800" b="1" dirty="0" smtClean="0"/>
              <a:t> </a:t>
            </a:r>
            <a:endParaRPr kumimoji="1" lang="en-US" altLang="zh-CN" sz="2800" b="1" dirty="0" smtClean="0"/>
          </a:p>
          <a:p>
            <a:r>
              <a:rPr kumimoji="1" lang="en-US" altLang="zh-CN" dirty="0" smtClean="0"/>
              <a:t>Reliable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estimation: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smoothing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techniques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69106" y="4674519"/>
                <a:ext cx="3066007" cy="1025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zh-CN" sz="3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#(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mr-IN" altLang="zh-CN" sz="32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/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#(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06" y="4674519"/>
                <a:ext cx="3066007" cy="1025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72075" y="4674519"/>
                <a:ext cx="3908220" cy="1026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zh-CN" sz="3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#(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)+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𝑘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mr-IN" altLang="zh-CN" sz="32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/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[#</m:t>
                              </m:r>
                              <m:d>
                                <m:dPr>
                                  <m:ctrlP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75" y="4674519"/>
                <a:ext cx="3908220" cy="10265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>
            <a:off x="4796589" y="4930854"/>
            <a:ext cx="1090863" cy="51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157" y="149232"/>
            <a:ext cx="10515600" cy="1325563"/>
          </a:xfrm>
        </p:spPr>
        <p:txBody>
          <a:bodyPr/>
          <a:lstStyle/>
          <a:p>
            <a:r>
              <a:rPr lang="en-US" altLang="zh-CN" dirty="0"/>
              <a:t>Neural Probabilistic Language </a:t>
            </a:r>
            <a:r>
              <a:rPr lang="en-US" altLang="zh-CN" dirty="0" smtClean="0"/>
              <a:t>Model </a:t>
            </a:r>
            <a:endParaRPr lang="en-US" altLang="zh-CN" dirty="0"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05" y="1099346"/>
            <a:ext cx="6368074" cy="54721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7" y="3225814"/>
            <a:ext cx="3822700" cy="838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7" y="1942713"/>
            <a:ext cx="3187700" cy="1143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7" y="5192714"/>
            <a:ext cx="4114800" cy="558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7" y="4079093"/>
            <a:ext cx="3898900" cy="889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8652" y="6086475"/>
            <a:ext cx="474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Bengio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2003.</a:t>
            </a:r>
            <a:r>
              <a:rPr kumimoji="1" lang="zh-CN" altLang="en-US" dirty="0" smtClean="0"/>
              <a:t> </a:t>
            </a:r>
            <a:r>
              <a:rPr lang="en-US" altLang="zh-CN" b="1" dirty="0"/>
              <a:t>A Neural Probabilistic Language </a:t>
            </a:r>
            <a:r>
              <a:rPr lang="en-US" altLang="zh-CN" b="1" dirty="0" smtClean="0"/>
              <a:t>Model.</a:t>
            </a:r>
            <a:r>
              <a:rPr lang="zh-CN" altLang="en-US" b="1" dirty="0" smtClean="0"/>
              <a:t> </a:t>
            </a:r>
            <a:r>
              <a:rPr kumimoji="1" lang="en-US" altLang="zh-CN" dirty="0" smtClean="0"/>
              <a:t>JMLR</a:t>
            </a:r>
            <a:r>
              <a:rPr lang="is-IS" altLang="zh-CN" dirty="0" smtClean="0"/>
              <a:t> </a:t>
            </a:r>
            <a:r>
              <a:rPr lang="is-IS" altLang="zh-CN" dirty="0"/>
              <a:t>3 (2003) 1137–1155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7257" y="1642276"/>
            <a:ext cx="553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Evolve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from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traditional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language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models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90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38200" y="6475002"/>
            <a:ext cx="7822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/>
              <a:t>Mikolov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et </a:t>
            </a:r>
            <a:r>
              <a:rPr lang="en-US" altLang="zh-CN" sz="1600" dirty="0" smtClean="0"/>
              <a:t>al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2013. </a:t>
            </a:r>
            <a:r>
              <a:rPr lang="en-US" altLang="zh-CN" sz="1600" dirty="0"/>
              <a:t>Efficient Estimation of Word Representations </a:t>
            </a:r>
            <a:r>
              <a:rPr lang="en-US" altLang="zh-CN" sz="1600" dirty="0" smtClean="0"/>
              <a:t>in Vector </a:t>
            </a:r>
            <a:r>
              <a:rPr lang="en-US" altLang="zh-CN" sz="1600" dirty="0"/>
              <a:t>Space</a:t>
            </a:r>
            <a:endParaRPr lang="zh-CN" altLang="en-US" sz="16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33412" y="1611865"/>
            <a:ext cx="7524751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CBOW: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Continuous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Bag-Of-Words</a:t>
            </a:r>
          </a:p>
          <a:p>
            <a:r>
              <a:rPr kumimoji="1" lang="en-US" altLang="zh-CN" sz="2400" dirty="0" smtClean="0"/>
              <a:t>Predicting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current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word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from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contextual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words</a:t>
            </a:r>
            <a:endParaRPr kumimoji="1"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33412" y="2896706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W</a:t>
            </a:r>
            <a:r>
              <a:rPr kumimoji="1" lang="en-US" altLang="zh-CN" b="1" baseline="-25000" dirty="0" smtClean="0"/>
              <a:t>t-2</a:t>
            </a:r>
            <a:endParaRPr kumimoji="1" lang="zh-CN" altLang="en-US" b="1" baseline="-25000" dirty="0"/>
          </a:p>
        </p:txBody>
      </p:sp>
      <p:sp>
        <p:nvSpPr>
          <p:cNvPr id="14" name="矩形 13"/>
          <p:cNvSpPr/>
          <p:nvPr/>
        </p:nvSpPr>
        <p:spPr>
          <a:xfrm>
            <a:off x="1785937" y="2896706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W</a:t>
            </a:r>
            <a:r>
              <a:rPr kumimoji="1" lang="en-US" altLang="zh-CN" b="1" baseline="-25000" dirty="0" smtClean="0"/>
              <a:t>t-1</a:t>
            </a:r>
            <a:endParaRPr kumimoji="1" lang="zh-CN" altLang="en-US" b="1" baseline="-25000" dirty="0"/>
          </a:p>
        </p:txBody>
      </p:sp>
      <p:sp>
        <p:nvSpPr>
          <p:cNvPr id="15" name="矩形 14"/>
          <p:cNvSpPr/>
          <p:nvPr/>
        </p:nvSpPr>
        <p:spPr>
          <a:xfrm>
            <a:off x="3271837" y="2896706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W</a:t>
            </a:r>
            <a:r>
              <a:rPr kumimoji="1" lang="en-US" altLang="zh-CN" b="1" baseline="-25000" dirty="0" smtClean="0"/>
              <a:t>t+1</a:t>
            </a:r>
            <a:endParaRPr kumimoji="1" lang="zh-CN" altLang="en-US" b="1" baseline="-25000" dirty="0"/>
          </a:p>
        </p:txBody>
      </p:sp>
      <p:sp>
        <p:nvSpPr>
          <p:cNvPr id="16" name="矩形 15"/>
          <p:cNvSpPr/>
          <p:nvPr/>
        </p:nvSpPr>
        <p:spPr>
          <a:xfrm>
            <a:off x="4424362" y="2896706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W</a:t>
            </a:r>
            <a:r>
              <a:rPr kumimoji="1" lang="en-US" altLang="zh-CN" b="1" baseline="-25000" dirty="0" smtClean="0"/>
              <a:t>t+2</a:t>
            </a:r>
            <a:endParaRPr kumimoji="1" lang="zh-CN" altLang="en-US" b="1" baseline="-25000" dirty="0"/>
          </a:p>
        </p:txBody>
      </p:sp>
      <p:sp>
        <p:nvSpPr>
          <p:cNvPr id="5" name="圆角矩形 4"/>
          <p:cNvSpPr/>
          <p:nvPr/>
        </p:nvSpPr>
        <p:spPr>
          <a:xfrm>
            <a:off x="2257425" y="4296986"/>
            <a:ext cx="1485900" cy="642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SUM</a:t>
            </a:r>
            <a:endParaRPr kumimoji="1" lang="zh-CN" altLang="en-US" b="1" dirty="0"/>
          </a:p>
        </p:txBody>
      </p:sp>
      <p:sp>
        <p:nvSpPr>
          <p:cNvPr id="17" name="矩形 16"/>
          <p:cNvSpPr/>
          <p:nvPr/>
        </p:nvSpPr>
        <p:spPr>
          <a:xfrm>
            <a:off x="2514600" y="5551182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 smtClean="0"/>
              <a:t>W</a:t>
            </a:r>
            <a:r>
              <a:rPr kumimoji="1" lang="en-US" altLang="zh-CN" b="1" baseline="-25000" dirty="0" err="1" smtClean="0"/>
              <a:t>t</a:t>
            </a:r>
            <a:endParaRPr kumimoji="1" lang="zh-CN" altLang="en-US" b="1" baseline="-25000" dirty="0"/>
          </a:p>
        </p:txBody>
      </p:sp>
      <p:cxnSp>
        <p:nvCxnSpPr>
          <p:cNvPr id="10" name="直线箭头连接符 9"/>
          <p:cNvCxnSpPr>
            <a:stCxn id="5" idx="2"/>
            <a:endCxn id="17" idx="0"/>
          </p:cNvCxnSpPr>
          <p:nvPr/>
        </p:nvCxnSpPr>
        <p:spPr>
          <a:xfrm>
            <a:off x="3000375" y="4939924"/>
            <a:ext cx="0" cy="611258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3" idx="2"/>
            <a:endCxn id="5" idx="0"/>
          </p:cNvCxnSpPr>
          <p:nvPr/>
        </p:nvCxnSpPr>
        <p:spPr>
          <a:xfrm>
            <a:off x="1119187" y="3382481"/>
            <a:ext cx="1881188" cy="914505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4" idx="2"/>
            <a:endCxn id="5" idx="0"/>
          </p:cNvCxnSpPr>
          <p:nvPr/>
        </p:nvCxnSpPr>
        <p:spPr>
          <a:xfrm>
            <a:off x="2271712" y="3382481"/>
            <a:ext cx="728663" cy="914505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5" idx="2"/>
            <a:endCxn id="5" idx="0"/>
          </p:cNvCxnSpPr>
          <p:nvPr/>
        </p:nvCxnSpPr>
        <p:spPr>
          <a:xfrm flipH="1">
            <a:off x="3000375" y="3382481"/>
            <a:ext cx="757237" cy="914505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6" idx="2"/>
            <a:endCxn id="5" idx="0"/>
          </p:cNvCxnSpPr>
          <p:nvPr/>
        </p:nvCxnSpPr>
        <p:spPr>
          <a:xfrm flipH="1">
            <a:off x="3000375" y="3382481"/>
            <a:ext cx="1909762" cy="914505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165" y="2606683"/>
            <a:ext cx="5506460" cy="2953367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925313" y="5832860"/>
            <a:ext cx="580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Each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word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has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an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input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vector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i="1" dirty="0" smtClean="0">
                <a:solidFill>
                  <a:srgbClr val="FF0000"/>
                </a:solidFill>
              </a:rPr>
              <a:t>V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and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output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vector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i="1" dirty="0" smtClean="0">
                <a:solidFill>
                  <a:srgbClr val="FF0000"/>
                </a:solidFill>
              </a:rPr>
              <a:t>V</a:t>
            </a:r>
            <a:r>
              <a:rPr kumimoji="1"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‘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116204" y="3835868"/>
            <a:ext cx="4385686" cy="49499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箭头连接符 37"/>
          <p:cNvCxnSpPr/>
          <p:nvPr/>
        </p:nvCxnSpPr>
        <p:spPr>
          <a:xfrm flipV="1">
            <a:off x="3955256" y="4181856"/>
            <a:ext cx="1970056" cy="436599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6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38200" y="6475002"/>
            <a:ext cx="7822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/>
              <a:t>Mikolov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et </a:t>
            </a:r>
            <a:r>
              <a:rPr lang="en-US" altLang="zh-CN" sz="1600" dirty="0" smtClean="0"/>
              <a:t>al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2013. </a:t>
            </a:r>
            <a:r>
              <a:rPr lang="en-US" altLang="zh-CN" sz="1600" dirty="0"/>
              <a:t>Efficient Estimation of Word Representations </a:t>
            </a:r>
            <a:r>
              <a:rPr lang="en-US" altLang="zh-CN" sz="1600" dirty="0" smtClean="0"/>
              <a:t>in Vector </a:t>
            </a:r>
            <a:r>
              <a:rPr lang="en-US" altLang="zh-CN" sz="1600" dirty="0"/>
              <a:t>Space</a:t>
            </a:r>
            <a:endParaRPr lang="zh-CN" altLang="en-US" sz="16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33411" y="1611865"/>
            <a:ext cx="10078131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Skip-gram: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predicting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context</a:t>
            </a:r>
            <a:r>
              <a:rPr kumimoji="1" lang="en-US" altLang="zh-CN" sz="2400" dirty="0" smtClean="0"/>
              <a:t>ual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words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from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current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word</a:t>
            </a:r>
            <a:endParaRPr kumimoji="1"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33412" y="2896706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W</a:t>
            </a:r>
            <a:r>
              <a:rPr kumimoji="1" lang="en-US" altLang="zh-CN" b="1" baseline="-25000" dirty="0" smtClean="0"/>
              <a:t>t-2</a:t>
            </a:r>
            <a:endParaRPr kumimoji="1" lang="zh-CN" altLang="en-US" b="1" baseline="-25000" dirty="0"/>
          </a:p>
        </p:txBody>
      </p:sp>
      <p:sp>
        <p:nvSpPr>
          <p:cNvPr id="11" name="矩形 10"/>
          <p:cNvSpPr/>
          <p:nvPr/>
        </p:nvSpPr>
        <p:spPr>
          <a:xfrm>
            <a:off x="1785937" y="2896706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W</a:t>
            </a:r>
            <a:r>
              <a:rPr kumimoji="1" lang="en-US" altLang="zh-CN" b="1" baseline="-25000" dirty="0" smtClean="0"/>
              <a:t>t-1</a:t>
            </a:r>
            <a:endParaRPr kumimoji="1" lang="zh-CN" altLang="en-US" b="1" baseline="-25000" dirty="0"/>
          </a:p>
        </p:txBody>
      </p:sp>
      <p:sp>
        <p:nvSpPr>
          <p:cNvPr id="14" name="矩形 13"/>
          <p:cNvSpPr/>
          <p:nvPr/>
        </p:nvSpPr>
        <p:spPr>
          <a:xfrm>
            <a:off x="3271837" y="2896706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W</a:t>
            </a:r>
            <a:r>
              <a:rPr kumimoji="1" lang="en-US" altLang="zh-CN" b="1" baseline="-25000" dirty="0" smtClean="0"/>
              <a:t>t+1</a:t>
            </a:r>
            <a:endParaRPr kumimoji="1" lang="zh-CN" altLang="en-US" b="1" baseline="-25000" dirty="0"/>
          </a:p>
        </p:txBody>
      </p:sp>
      <p:sp>
        <p:nvSpPr>
          <p:cNvPr id="15" name="矩形 14"/>
          <p:cNvSpPr/>
          <p:nvPr/>
        </p:nvSpPr>
        <p:spPr>
          <a:xfrm>
            <a:off x="4424362" y="2896706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W</a:t>
            </a:r>
            <a:r>
              <a:rPr kumimoji="1" lang="en-US" altLang="zh-CN" b="1" baseline="-25000" dirty="0" smtClean="0"/>
              <a:t>t+2</a:t>
            </a:r>
            <a:endParaRPr kumimoji="1" lang="zh-CN" altLang="en-US" b="1" baseline="-25000" dirty="0"/>
          </a:p>
        </p:txBody>
      </p:sp>
      <p:sp>
        <p:nvSpPr>
          <p:cNvPr id="16" name="圆角矩形 15"/>
          <p:cNvSpPr/>
          <p:nvPr/>
        </p:nvSpPr>
        <p:spPr>
          <a:xfrm>
            <a:off x="2257424" y="4296986"/>
            <a:ext cx="1692783" cy="642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mtClean="0"/>
              <a:t>PROJECTION</a:t>
            </a:r>
            <a:endParaRPr kumimoji="1" lang="zh-CN" altLang="en-US" b="1" dirty="0"/>
          </a:p>
        </p:txBody>
      </p:sp>
      <p:sp>
        <p:nvSpPr>
          <p:cNvPr id="17" name="矩形 16"/>
          <p:cNvSpPr/>
          <p:nvPr/>
        </p:nvSpPr>
        <p:spPr>
          <a:xfrm>
            <a:off x="2612136" y="5551182"/>
            <a:ext cx="97155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 smtClean="0"/>
              <a:t>W</a:t>
            </a:r>
            <a:r>
              <a:rPr kumimoji="1" lang="en-US" altLang="zh-CN" b="1" baseline="-25000" dirty="0" err="1" smtClean="0"/>
              <a:t>t</a:t>
            </a:r>
            <a:endParaRPr kumimoji="1" lang="zh-CN" altLang="en-US" b="1" baseline="-25000" dirty="0"/>
          </a:p>
        </p:txBody>
      </p:sp>
      <p:cxnSp>
        <p:nvCxnSpPr>
          <p:cNvPr id="18" name="直线箭头连接符 17"/>
          <p:cNvCxnSpPr>
            <a:stCxn id="16" idx="2"/>
            <a:endCxn id="17" idx="0"/>
          </p:cNvCxnSpPr>
          <p:nvPr/>
        </p:nvCxnSpPr>
        <p:spPr>
          <a:xfrm flipH="1">
            <a:off x="3097911" y="4939924"/>
            <a:ext cx="5905" cy="611258"/>
          </a:xfrm>
          <a:prstGeom prst="straightConnector1">
            <a:avLst/>
          </a:prstGeom>
          <a:ln w="3175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1" idx="2"/>
            <a:endCxn id="15" idx="0"/>
          </p:cNvCxnSpPr>
          <p:nvPr/>
        </p:nvCxnSpPr>
        <p:spPr>
          <a:xfrm>
            <a:off x="1119187" y="3382481"/>
            <a:ext cx="1881188" cy="914505"/>
          </a:xfrm>
          <a:prstGeom prst="straightConnector1">
            <a:avLst/>
          </a:prstGeom>
          <a:ln w="3175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5" idx="0"/>
          </p:cNvCxnSpPr>
          <p:nvPr/>
        </p:nvCxnSpPr>
        <p:spPr>
          <a:xfrm>
            <a:off x="2271712" y="3382481"/>
            <a:ext cx="728663" cy="914505"/>
          </a:xfrm>
          <a:prstGeom prst="straightConnector1">
            <a:avLst/>
          </a:prstGeom>
          <a:ln w="3175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5" idx="0"/>
          </p:cNvCxnSpPr>
          <p:nvPr/>
        </p:nvCxnSpPr>
        <p:spPr>
          <a:xfrm flipH="1">
            <a:off x="3000375" y="3382481"/>
            <a:ext cx="757237" cy="914505"/>
          </a:xfrm>
          <a:prstGeom prst="straightConnector1">
            <a:avLst/>
          </a:prstGeom>
          <a:ln w="3175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5" idx="0"/>
          </p:cNvCxnSpPr>
          <p:nvPr/>
        </p:nvCxnSpPr>
        <p:spPr>
          <a:xfrm flipH="1">
            <a:off x="3000375" y="3382481"/>
            <a:ext cx="1909762" cy="914505"/>
          </a:xfrm>
          <a:prstGeom prst="straightConnector1">
            <a:avLst/>
          </a:prstGeom>
          <a:ln w="3175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89" y="4057930"/>
            <a:ext cx="6004974" cy="1156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62" y="2135564"/>
            <a:ext cx="5207000" cy="8255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243771" y="5551182"/>
            <a:ext cx="583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NO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hidden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layer</a:t>
            </a:r>
          </a:p>
          <a:p>
            <a:r>
              <a:rPr kumimoji="1" lang="en-US" altLang="zh-CN" b="1" dirty="0" smtClean="0">
                <a:solidFill>
                  <a:srgbClr val="FF0000"/>
                </a:solidFill>
              </a:rPr>
              <a:t>Each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word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has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an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input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vector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i="1" dirty="0" smtClean="0">
                <a:solidFill>
                  <a:srgbClr val="FF0000"/>
                </a:solidFill>
              </a:rPr>
              <a:t>V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and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output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vector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i="1" dirty="0" smtClean="0">
                <a:solidFill>
                  <a:srgbClr val="FF0000"/>
                </a:solidFill>
              </a:rPr>
              <a:t>V</a:t>
            </a:r>
            <a:r>
              <a:rPr kumimoji="1"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‘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403" y="2820800"/>
            <a:ext cx="2824410" cy="11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Large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Vocabulary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normalization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factor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expensive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computation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en-US" altLang="zh-CN" dirty="0" smtClean="0"/>
              <a:t>Solution</a:t>
            </a:r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 err="1"/>
              <a:t>Softmax</a:t>
            </a:r>
            <a:r>
              <a:rPr lang="en-US" altLang="zh-CN" dirty="0"/>
              <a:t>: a tree-structured </a:t>
            </a:r>
            <a:r>
              <a:rPr lang="en-US" altLang="zh-CN" dirty="0" smtClean="0"/>
              <a:t>vocabulary</a:t>
            </a:r>
          </a:p>
          <a:p>
            <a:pPr lvl="1"/>
            <a:r>
              <a:rPr lang="en-US" altLang="zh-CN" dirty="0"/>
              <a:t>Negative </a:t>
            </a:r>
            <a:r>
              <a:rPr lang="en-US" altLang="zh-CN" dirty="0" smtClean="0"/>
              <a:t>Sampling: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 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24" y="2476952"/>
            <a:ext cx="5239657" cy="11947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4350" y="5345966"/>
            <a:ext cx="111013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sz="1600" b="1" dirty="0" err="1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Mnih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and G. Hinton. A scalable hierarchical distributed language model . In:</a:t>
            </a:r>
            <a:br>
              <a:rPr lang="en-US" altLang="zh-CN" sz="1600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CN" sz="1600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 (2009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altLang="zh-CN" sz="1600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altLang="zh-CN" sz="1600" b="1" dirty="0" smtClean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AutoNum type="alphaUcPeriod"/>
            </a:pPr>
            <a:r>
              <a:rPr lang="en-US" altLang="zh-CN" sz="16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1600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 Morin and Y. </a:t>
            </a:r>
            <a:r>
              <a:rPr lang="en-US" altLang="zh-CN" sz="1600" b="1" dirty="0" err="1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altLang="zh-CN" sz="1600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 Hierarchical Probabilistic Neural Network Language Model. In: </a:t>
            </a:r>
            <a:r>
              <a:rPr lang="en-US" altLang="zh-CN" sz="1600" b="1" dirty="0" err="1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Aistats</a:t>
            </a:r>
            <a:r>
              <a:rPr lang="en-US" altLang="zh-CN" sz="1600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 Vol. 5. </a:t>
            </a:r>
            <a:r>
              <a:rPr lang="en-US" altLang="zh-CN" sz="1600" b="1" dirty="0" err="1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Citeseer</a:t>
            </a:r>
            <a:r>
              <a:rPr lang="en-US" altLang="zh-CN" sz="1600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 2005, pp. 246 252. </a:t>
            </a:r>
            <a:endParaRPr lang="en-US" altLang="zh-CN" sz="1600" b="1" dirty="0" smtClean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AutoNum type="alphaUcPeriod"/>
            </a:pPr>
            <a:r>
              <a:rPr lang="en-US" altLang="zh-CN" sz="16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T. </a:t>
            </a:r>
            <a:r>
              <a:rPr lang="en-US" altLang="zh-CN" sz="1600" b="1" dirty="0" err="1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Mikolov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et al. Efficient estimation of word representations in vector space . In: </a:t>
            </a:r>
            <a:r>
              <a:rPr lang="en-US" altLang="zh-CN" sz="1600" b="1" dirty="0" err="1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preprint arXiv:1301.3781 (2013). </a:t>
            </a:r>
            <a:endParaRPr lang="en-US" altLang="zh-CN" sz="4400" b="1" dirty="0">
              <a:solidFill>
                <a:srgbClr val="002060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748506" y="2938229"/>
                <a:ext cx="2667077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𝑠𝑜𝑓𝑡𝑚𝑎𝑥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06" y="2938229"/>
                <a:ext cx="2667077" cy="4701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 flipH="1">
            <a:off x="5549840" y="3109540"/>
            <a:ext cx="1167709" cy="59763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Hierarchical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Softmax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49000" cy="4896017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 smtClean="0"/>
                  <a:t>Huffman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tree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encode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each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word</a:t>
                </a:r>
              </a:p>
              <a:p>
                <a:pPr lvl="1"/>
                <a:r>
                  <a:rPr kumimoji="1" lang="en-US" altLang="zh-CN" dirty="0" smtClean="0"/>
                  <a:t>More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frequent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words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closer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root</a:t>
                </a:r>
              </a:p>
              <a:p>
                <a:pPr lvl="1"/>
                <a:r>
                  <a:rPr kumimoji="1" lang="en-US" altLang="zh-CN" dirty="0" smtClean="0"/>
                  <a:t>Each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word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corresponds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unique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code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path:</a:t>
                </a:r>
                <a:br>
                  <a:rPr kumimoji="1" lang="en-US" altLang="zh-CN" dirty="0" smtClean="0"/>
                </a:br>
                <a:r>
                  <a:rPr kumimoji="1" lang="en-US" altLang="zh-CN" b="1" dirty="0" smtClean="0"/>
                  <a:t>b(w,1),b(w,2),</a:t>
                </a:r>
                <a:r>
                  <a:rPr kumimoji="1" lang="mr-IN" altLang="zh-CN" b="1" dirty="0" smtClean="0"/>
                  <a:t>…</a:t>
                </a:r>
                <a:r>
                  <a:rPr kumimoji="1" lang="en-US" altLang="zh-CN" b="1" dirty="0" smtClean="0"/>
                  <a:t>,b(</a:t>
                </a:r>
                <a:r>
                  <a:rPr kumimoji="1" lang="en-US" altLang="zh-CN" b="1" dirty="0" err="1" smtClean="0"/>
                  <a:t>w,m</a:t>
                </a:r>
                <a:r>
                  <a:rPr kumimoji="1" lang="en-US" altLang="zh-CN" b="1" dirty="0" smtClean="0"/>
                  <a:t>)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dirty="0" smtClean="0"/>
                  <a:t>where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b(</a:t>
                </a:r>
                <a:r>
                  <a:rPr kumimoji="1" lang="en-US" altLang="zh-CN" dirty="0" err="1" smtClean="0"/>
                  <a:t>w,i</a:t>
                </a:r>
                <a:r>
                  <a:rPr kumimoji="1" lang="en-US" altLang="zh-CN" dirty="0" smtClean="0"/>
                  <a:t>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{0,1}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 smtClean="0"/>
                  <a:t>Given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context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b="1" dirty="0" smtClean="0"/>
                  <a:t>h</a:t>
                </a:r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prob.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observing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b="1" dirty="0" smtClean="0"/>
                  <a:t>w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/>
                </a:r>
                <a:br>
                  <a:rPr kumimoji="1" lang="en-US" altLang="zh-CN" dirty="0" smtClean="0"/>
                </a:br>
                <a:r>
                  <a:rPr kumimoji="1" lang="en-US" altLang="zh-CN" dirty="0" smtClean="0"/>
                  <a:t>P(</a:t>
                </a:r>
                <a:r>
                  <a:rPr kumimoji="1" lang="en-US" altLang="zh-CN" dirty="0" err="1" smtClean="0"/>
                  <a:t>w|h</a:t>
                </a:r>
                <a:r>
                  <a:rPr kumimoji="1" lang="en-US" altLang="zh-CN" dirty="0" smtClean="0"/>
                  <a:t>)=P(</a:t>
                </a:r>
                <a:r>
                  <a:rPr kumimoji="1" lang="en-US" altLang="zh-CN" dirty="0"/>
                  <a:t>b(w,1),b(w,2),</a:t>
                </a:r>
                <a:r>
                  <a:rPr kumimoji="1" lang="mr-IN" altLang="zh-CN" dirty="0"/>
                  <a:t>…</a:t>
                </a:r>
                <a:r>
                  <a:rPr kumimoji="1" lang="en-US" altLang="zh-CN" dirty="0"/>
                  <a:t>,b(</a:t>
                </a:r>
                <a:r>
                  <a:rPr kumimoji="1" lang="en-US" altLang="zh-CN" dirty="0" err="1"/>
                  <a:t>w,m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|h)</a:t>
                </a:r>
                <a:r>
                  <a:rPr kumimoji="1" lang="en-US" altLang="zh-CN" dirty="0"/>
                  <a:t/>
                </a:r>
                <a:br>
                  <a:rPr kumimoji="1" lang="en-US" altLang="zh-CN" dirty="0"/>
                </a:br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𝑃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)|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,…,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h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zh-CN" dirty="0" smtClean="0"/>
                  <a:t/>
                </a:r>
                <a:br>
                  <a:rPr kumimoji="1" lang="en-US" altLang="zh-CN" dirty="0" smtClean="0"/>
                </a:br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49000" cy="4896017"/>
              </a:xfrm>
              <a:blipFill rotWithShape="0">
                <a:blip r:embed="rId3"/>
                <a:stretch>
                  <a:fillRect l="-993" t="-2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>
          <a:xfrm flipH="1">
            <a:off x="9061074" y="1135981"/>
            <a:ext cx="430338" cy="842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9491412" y="1135981"/>
            <a:ext cx="457200" cy="842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H="1">
            <a:off x="9591425" y="1971006"/>
            <a:ext cx="357187" cy="842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9953374" y="1971006"/>
            <a:ext cx="457200" cy="842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>
            <a:off x="10181974" y="2813969"/>
            <a:ext cx="228600" cy="736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10410574" y="2813969"/>
            <a:ext cx="650081" cy="736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575299" y="1934493"/>
            <a:ext cx="785812" cy="631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</a:t>
            </a:r>
            <a:r>
              <a:rPr kumimoji="1" lang="en-US" altLang="zh-CN" baseline="-25000" dirty="0" smtClean="0"/>
              <a:t>1</a:t>
            </a:r>
            <a:endParaRPr kumimoji="1" lang="zh-CN" altLang="en-US" baseline="-25000" dirty="0"/>
          </a:p>
        </p:txBody>
      </p:sp>
      <p:sp>
        <p:nvSpPr>
          <p:cNvPr id="18" name="椭圆 17"/>
          <p:cNvSpPr/>
          <p:nvPr/>
        </p:nvSpPr>
        <p:spPr>
          <a:xfrm>
            <a:off x="9117556" y="2806032"/>
            <a:ext cx="785812" cy="631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</a:t>
            </a:r>
            <a:r>
              <a:rPr kumimoji="1" lang="en-US" altLang="zh-CN" baseline="-25000" dirty="0" smtClean="0"/>
              <a:t>2</a:t>
            </a:r>
            <a:endParaRPr kumimoji="1" lang="zh-CN" altLang="en-US" baseline="-25000" dirty="0"/>
          </a:p>
        </p:txBody>
      </p:sp>
      <p:sp>
        <p:nvSpPr>
          <p:cNvPr id="19" name="椭圆 18"/>
          <p:cNvSpPr/>
          <p:nvPr/>
        </p:nvSpPr>
        <p:spPr>
          <a:xfrm>
            <a:off x="9795070" y="3512867"/>
            <a:ext cx="785812" cy="631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</a:t>
            </a:r>
            <a:r>
              <a:rPr kumimoji="1" lang="en-US" altLang="zh-CN" baseline="-25000" dirty="0" smtClean="0"/>
              <a:t>3</a:t>
            </a:r>
            <a:endParaRPr kumimoji="1" lang="zh-CN" altLang="en-US" baseline="-25000" dirty="0"/>
          </a:p>
        </p:txBody>
      </p:sp>
      <p:sp>
        <p:nvSpPr>
          <p:cNvPr id="20" name="椭圆 19"/>
          <p:cNvSpPr/>
          <p:nvPr/>
        </p:nvSpPr>
        <p:spPr>
          <a:xfrm>
            <a:off x="10764332" y="3539942"/>
            <a:ext cx="785812" cy="631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</a:t>
            </a:r>
            <a:r>
              <a:rPr kumimoji="1" lang="en-US" altLang="zh-CN" baseline="-25000" dirty="0" smtClean="0"/>
              <a:t>4</a:t>
            </a:r>
            <a:endParaRPr kumimoji="1" lang="zh-CN" altLang="en-US" baseline="-25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8968205" y="13866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0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9827741" y="14049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211789" y="21060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9480269" y="21181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0778146" y="2918476"/>
            <a:ext cx="43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9994055" y="2982927"/>
            <a:ext cx="49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0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575299" y="25655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84776" y="3413005"/>
            <a:ext cx="54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94054" y="4183205"/>
            <a:ext cx="58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rgbClr val="FF0000"/>
                </a:solidFill>
              </a:rPr>
              <a:t>110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915165" y="4183205"/>
            <a:ext cx="58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111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73832" y="3327857"/>
            <a:ext cx="6330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solidFill>
                  <a:srgbClr val="FF0000"/>
                </a:solidFill>
              </a:rPr>
              <a:t>For</a:t>
            </a:r>
            <a:r>
              <a:rPr kumimoji="1"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</a:rPr>
              <a:t>w</a:t>
            </a:r>
            <a:r>
              <a:rPr kumimoji="1" lang="en-US" altLang="zh-CN" sz="2800" b="1" baseline="-25000" dirty="0" smtClean="0">
                <a:solidFill>
                  <a:srgbClr val="FF0000"/>
                </a:solidFill>
              </a:rPr>
              <a:t>3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:</a:t>
            </a:r>
            <a:r>
              <a:rPr kumimoji="1"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</a:rPr>
              <a:t>b(w,1)=1,</a:t>
            </a:r>
            <a:r>
              <a:rPr kumimoji="1" lang="zh-CN" altLang="en-US" sz="2800" b="1" dirty="0" smtClean="0">
                <a:solidFill>
                  <a:srgbClr val="FF0000"/>
                </a:solidFill>
              </a:rPr>
              <a:t>  </a:t>
            </a:r>
            <a:r>
              <a:rPr kumimoji="1" lang="en-US" altLang="zh-CN" sz="2800" b="1" dirty="0" smtClean="0">
                <a:solidFill>
                  <a:srgbClr val="FF0000"/>
                </a:solidFill>
              </a:rPr>
              <a:t>b(w,2)=1,</a:t>
            </a:r>
            <a:r>
              <a:rPr kumimoji="1" lang="mr-IN" altLang="zh-CN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</a:rPr>
              <a:t>b(w,3)=0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Hierarchical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Softmax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09013" cy="435133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 smtClean="0"/>
                  <a:t>Denote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b(w,1),b(w,2),</a:t>
                </a:r>
                <a:r>
                  <a:rPr kumimoji="1" lang="mr-IN" altLang="zh-CN" dirty="0"/>
                  <a:t>…</a:t>
                </a:r>
                <a:r>
                  <a:rPr kumimoji="1" lang="en-US" altLang="zh-CN" dirty="0"/>
                  <a:t>,b(w,j-1)=</a:t>
                </a:r>
                <a:r>
                  <a:rPr kumimoji="1" lang="en-US" altLang="zh-CN" b="1" dirty="0"/>
                  <a:t>n(w,j-1)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en-US" altLang="zh-CN" b="1" dirty="0"/>
                  <a:t>j-1</a:t>
                </a:r>
                <a:r>
                  <a:rPr kumimoji="1" lang="en-US" altLang="zh-CN" dirty="0"/>
                  <a:t>)</a:t>
                </a:r>
                <a:r>
                  <a:rPr kumimoji="1" lang="en-US" altLang="zh-CN" baseline="30000" dirty="0" err="1"/>
                  <a:t>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non-leaf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node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/>
                  <a:t>starting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root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word</a:t>
                </a:r>
                <a:r>
                  <a:rPr kumimoji="1" lang="zh-CN" altLang="en-US" dirty="0"/>
                  <a:t> </a:t>
                </a:r>
                <a:r>
                  <a:rPr kumimoji="1" lang="en-US" altLang="zh-CN" b="1" i="1" dirty="0"/>
                  <a:t>w</a:t>
                </a:r>
                <a:r>
                  <a:rPr kumimoji="1" lang="zh-CN" altLang="en-US" b="1" dirty="0"/>
                  <a:t> </a:t>
                </a:r>
                <a:endParaRPr kumimoji="1" lang="en-US" altLang="zh-CN" dirty="0"/>
              </a:p>
              <a:p>
                <a:r>
                  <a:rPr kumimoji="1" lang="en-US" altLang="zh-CN" dirty="0" smtClean="0"/>
                  <a:t>Given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context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b="1" dirty="0" smtClean="0"/>
                  <a:t>h</a:t>
                </a:r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prob.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observing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b="1" dirty="0" smtClean="0"/>
                  <a:t>w</a:t>
                </a:r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w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)|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,…,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)|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h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Since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b="1" i="1" dirty="0" smtClean="0"/>
                  <a:t>b(</a:t>
                </a:r>
                <a:r>
                  <a:rPr kumimoji="1" lang="en-US" altLang="zh-CN" b="1" i="1" dirty="0" err="1" smtClean="0"/>
                  <a:t>w,j</a:t>
                </a:r>
                <a:r>
                  <a:rPr kumimoji="1" lang="en-US" altLang="zh-CN" b="1" i="1" dirty="0" smtClean="0"/>
                  <a:t>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{0,1},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sigmoid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function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used: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09013" cy="4351338"/>
              </a:xfrm>
              <a:blipFill rotWithShape="0">
                <a:blip r:embed="rId3"/>
                <a:stretch>
                  <a:fillRect l="-958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>
          <a:xfrm flipH="1">
            <a:off x="9607345" y="2435391"/>
            <a:ext cx="430338" cy="842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10037683" y="2435391"/>
            <a:ext cx="457200" cy="842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H="1">
            <a:off x="10137696" y="3270416"/>
            <a:ext cx="357187" cy="842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0499645" y="3270416"/>
            <a:ext cx="457200" cy="842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>
            <a:off x="10728245" y="4113379"/>
            <a:ext cx="228600" cy="736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10956845" y="4113379"/>
            <a:ext cx="650081" cy="736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121570" y="3233903"/>
            <a:ext cx="785812" cy="631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</a:t>
            </a:r>
            <a:r>
              <a:rPr kumimoji="1" lang="en-US" altLang="zh-CN" baseline="-25000" dirty="0" smtClean="0"/>
              <a:t>1</a:t>
            </a:r>
            <a:endParaRPr kumimoji="1" lang="zh-CN" altLang="en-US" baseline="-25000" dirty="0"/>
          </a:p>
        </p:txBody>
      </p:sp>
      <p:sp>
        <p:nvSpPr>
          <p:cNvPr id="18" name="椭圆 17"/>
          <p:cNvSpPr/>
          <p:nvPr/>
        </p:nvSpPr>
        <p:spPr>
          <a:xfrm>
            <a:off x="9663827" y="4105442"/>
            <a:ext cx="785812" cy="631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</a:t>
            </a:r>
            <a:r>
              <a:rPr kumimoji="1" lang="en-US" altLang="zh-CN" baseline="-25000" dirty="0" smtClean="0"/>
              <a:t>2</a:t>
            </a:r>
            <a:endParaRPr kumimoji="1" lang="zh-CN" altLang="en-US" baseline="-25000" dirty="0"/>
          </a:p>
        </p:txBody>
      </p:sp>
      <p:sp>
        <p:nvSpPr>
          <p:cNvPr id="19" name="椭圆 18"/>
          <p:cNvSpPr/>
          <p:nvPr/>
        </p:nvSpPr>
        <p:spPr>
          <a:xfrm>
            <a:off x="10341341" y="4812277"/>
            <a:ext cx="785812" cy="631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</a:t>
            </a:r>
            <a:r>
              <a:rPr kumimoji="1" lang="en-US" altLang="zh-CN" baseline="-25000" dirty="0" smtClean="0"/>
              <a:t>3</a:t>
            </a:r>
            <a:endParaRPr kumimoji="1" lang="zh-CN" altLang="en-US" baseline="-25000" dirty="0"/>
          </a:p>
        </p:txBody>
      </p:sp>
      <p:sp>
        <p:nvSpPr>
          <p:cNvPr id="20" name="椭圆 19"/>
          <p:cNvSpPr/>
          <p:nvPr/>
        </p:nvSpPr>
        <p:spPr>
          <a:xfrm>
            <a:off x="11310603" y="4839352"/>
            <a:ext cx="785812" cy="631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</a:t>
            </a:r>
            <a:r>
              <a:rPr kumimoji="1" lang="en-US" altLang="zh-CN" baseline="-25000" dirty="0" smtClean="0"/>
              <a:t>4</a:t>
            </a:r>
            <a:endParaRPr kumimoji="1" lang="zh-CN" altLang="en-US" baseline="-25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9514476" y="26860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0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374012" y="27043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758060" y="34054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0026540" y="34176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1324417" y="4217886"/>
            <a:ext cx="43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540326" y="4282337"/>
            <a:ext cx="49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0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121570" y="38649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831047" y="4712415"/>
            <a:ext cx="54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40325" y="5482615"/>
            <a:ext cx="58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rgbClr val="FF0000"/>
                </a:solidFill>
              </a:rPr>
              <a:t>110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461436" y="5482615"/>
            <a:ext cx="58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111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87424" y="5993396"/>
                <a:ext cx="9972962" cy="564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280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2800" i="1" smtClean="0">
                        <a:latin typeface="Cambria Math" charset="0"/>
                      </a:rPr>
                      <m:t>𝑏</m:t>
                    </m:r>
                    <m:d>
                      <m:dPr>
                        <m:ctrlPr>
                          <a:rPr kumimoji="1" lang="en-US" altLang="zh-CN" sz="28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i="1" smtClean="0"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zh-CN" sz="280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80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</a:rPr>
                      <m:t>=1</m:t>
                    </m:r>
                    <m:r>
                      <a:rPr kumimoji="1" lang="en-US" altLang="zh-CN" sz="2800" i="1" smtClean="0">
                        <a:latin typeface="Cambria Math" charset="0"/>
                      </a:rPr>
                      <m:t>|</m:t>
                    </m:r>
                    <m:r>
                      <a:rPr kumimoji="1" lang="en-US" altLang="zh-CN" sz="2800" i="1" smtClean="0">
                        <a:latin typeface="Cambria Math" charset="0"/>
                      </a:rPr>
                      <m:t>𝑛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charset="0"/>
                      </a:rPr>
                      <m:t>h</m:t>
                    </m:r>
                    <m:r>
                      <a:rPr kumimoji="1" lang="en-US" altLang="zh-CN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𝑠𝑖𝑔𝑚𝑜𝑖𝑑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altLang="zh-CN" sz="2800" b="0" i="1" dirty="0" smtClean="0">
                        <a:latin typeface="Cambria Math" charset="0"/>
                      </a:rPr>
                      <m:t>h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𝑤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−1)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24" y="5993396"/>
                <a:ext cx="9972962" cy="564706"/>
              </a:xfrm>
              <a:prstGeom prst="rect">
                <a:avLst/>
              </a:prstGeom>
              <a:blipFill rotWithShape="0">
                <a:blip r:embed="rId4"/>
                <a:stretch>
                  <a:fillRect t="-10753" b="-21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1505" cy="1325563"/>
          </a:xfrm>
        </p:spPr>
        <p:txBody>
          <a:bodyPr/>
          <a:lstStyle/>
          <a:p>
            <a:r>
              <a:rPr kumimoji="1" lang="en-US" altLang="zh-CN" dirty="0" smtClean="0"/>
              <a:t>Computation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Hierarchical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Softmax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w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</a:t>
            </a:r>
            <a:r>
              <a:rPr kumimoji="1" lang="zh-CN" altLang="en-US" dirty="0" smtClean="0"/>
              <a:t> </a:t>
            </a:r>
            <a:r>
              <a:rPr kumimoji="1" lang="en-US" altLang="zh-CN" b="1" dirty="0" err="1" smtClean="0"/>
              <a:t>log|V</a:t>
            </a:r>
            <a:r>
              <a:rPr kumimoji="1" lang="en-US" altLang="zh-CN" b="1" dirty="0" smtClean="0"/>
              <a:t>|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nodes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</a:t>
            </a:r>
          </a:p>
          <a:p>
            <a:pPr lvl="1"/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</a:t>
            </a:r>
            <a:r>
              <a:rPr kumimoji="1" lang="zh-CN" altLang="en-US" dirty="0" smtClean="0"/>
              <a:t> </a:t>
            </a:r>
            <a:r>
              <a:rPr kumimoji="1" lang="en-US" altLang="zh-CN" b="1" dirty="0" err="1"/>
              <a:t>log|V</a:t>
            </a:r>
            <a:r>
              <a:rPr kumimoji="1" lang="en-US" altLang="zh-CN" b="1" dirty="0" smtClean="0"/>
              <a:t>|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US" altLang="zh-CN" b="1" dirty="0" smtClean="0"/>
              <a:t>n(</a:t>
            </a:r>
            <a:r>
              <a:rPr kumimoji="1" lang="en-US" altLang="zh-CN" b="1" dirty="0" err="1" smtClean="0"/>
              <a:t>w,i</a:t>
            </a:r>
            <a:r>
              <a:rPr kumimoji="1" lang="en-US" altLang="zh-CN" b="1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prefix)</a:t>
            </a:r>
          </a:p>
          <a:p>
            <a:pPr lvl="1"/>
            <a:r>
              <a:rPr kumimoji="1" lang="en-US" altLang="zh-CN" b="1" dirty="0" err="1"/>
              <a:t>log|V</a:t>
            </a:r>
            <a:r>
              <a:rPr kumimoji="1" lang="en-US" altLang="zh-CN" b="1" dirty="0" smtClean="0"/>
              <a:t>|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height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Huffman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</a:p>
          <a:p>
            <a:pPr lvl="1"/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paths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accelerations!</a:t>
            </a:r>
          </a:p>
          <a:p>
            <a:r>
              <a:rPr kumimoji="1" lang="en-US" altLang="zh-CN" dirty="0" smtClean="0"/>
              <a:t>Speed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|V|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b="1" dirty="0" err="1" smtClean="0"/>
              <a:t>log|V</a:t>
            </a:r>
            <a:r>
              <a:rPr kumimoji="1" lang="en-US" altLang="zh-CN" b="1" dirty="0" smtClean="0"/>
              <a:t>|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9" y="4165331"/>
            <a:ext cx="5207000" cy="82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30" y="4820403"/>
            <a:ext cx="2824410" cy="117683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664657" y="4990831"/>
            <a:ext cx="828675" cy="507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50938" y="4578081"/>
                <a:ext cx="5328766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)|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𝑛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h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38" y="4578081"/>
                <a:ext cx="5328766" cy="11423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>
          <a:xfrm flipH="1">
            <a:off x="2775282" y="5399605"/>
            <a:ext cx="2135393" cy="59763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06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Computation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Reduction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in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Hierarchical</a:t>
            </a:r>
            <a:r>
              <a:rPr kumimoji="1" lang="zh-CN" altLang="en-US" sz="4000" dirty="0"/>
              <a:t> </a:t>
            </a:r>
            <a:r>
              <a:rPr kumimoji="1" lang="en-US" altLang="zh-CN" sz="4000" dirty="0" err="1"/>
              <a:t>Softmax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associated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parameters</a:t>
            </a:r>
          </a:p>
          <a:p>
            <a:pPr lvl="1"/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nodes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</a:t>
            </a:r>
            <a:r>
              <a:rPr kumimoji="1" lang="zh-CN" altLang="en-US" dirty="0" smtClean="0"/>
              <a:t> </a:t>
            </a:r>
            <a:r>
              <a:rPr kumimoji="1" lang="en-US" altLang="zh-CN" b="1" dirty="0" err="1" smtClean="0"/>
              <a:t>log|V</a:t>
            </a:r>
            <a:r>
              <a:rPr kumimoji="1" lang="en-US" altLang="zh-CN" b="1" dirty="0" smtClean="0"/>
              <a:t>|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nodes</a:t>
            </a:r>
          </a:p>
          <a:p>
            <a:pPr lvl="1"/>
            <a:r>
              <a:rPr kumimoji="1" lang="en-US" altLang="zh-CN" dirty="0" smtClean="0"/>
              <a:t>Total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#parameters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model=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|V|</a:t>
            </a:r>
            <a:r>
              <a:rPr kumimoji="1" lang="zh-CN" altLang="en-US" b="1" dirty="0" smtClean="0"/>
              <a:t>*</a:t>
            </a:r>
            <a:r>
              <a:rPr kumimoji="1" lang="en-US" altLang="zh-CN" b="1" dirty="0" err="1" smtClean="0"/>
              <a:t>log|V</a:t>
            </a:r>
            <a:r>
              <a:rPr kumimoji="1" lang="en-US" altLang="zh-CN" b="1" dirty="0" smtClean="0"/>
              <a:t>|</a:t>
            </a:r>
          </a:p>
          <a:p>
            <a:r>
              <a:rPr kumimoji="1" lang="en-US" altLang="zh-CN" dirty="0" smtClean="0"/>
              <a:t>Better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efficiency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space!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80838" y="2768932"/>
                <a:ext cx="9972962" cy="564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280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2800" i="1" smtClean="0">
                        <a:latin typeface="Cambria Math" charset="0"/>
                      </a:rPr>
                      <m:t>𝑏</m:t>
                    </m:r>
                    <m:d>
                      <m:dPr>
                        <m:ctrlPr>
                          <a:rPr kumimoji="1" lang="en-US" altLang="zh-CN" sz="28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i="1" smtClean="0"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zh-CN" sz="280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80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</a:rPr>
                      <m:t>=1</m:t>
                    </m:r>
                    <m:r>
                      <a:rPr kumimoji="1" lang="en-US" altLang="zh-CN" sz="2800" i="1" smtClean="0">
                        <a:latin typeface="Cambria Math" charset="0"/>
                      </a:rPr>
                      <m:t>|</m:t>
                    </m:r>
                    <m:r>
                      <a:rPr kumimoji="1" lang="en-US" altLang="zh-CN" sz="2800" i="1" smtClean="0">
                        <a:latin typeface="Cambria Math" charset="0"/>
                      </a:rPr>
                      <m:t>𝑛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charset="0"/>
                      </a:rPr>
                      <m:t>h</m:t>
                    </m:r>
                    <m:r>
                      <a:rPr kumimoji="1" lang="en-US" altLang="zh-CN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𝑠𝑖𝑔𝑚𝑜𝑖𝑑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altLang="zh-CN" sz="2800" b="0" i="1" dirty="0" smtClean="0">
                        <a:latin typeface="Cambria Math" charset="0"/>
                      </a:rPr>
                      <m:t>h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𝑤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−1)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38" y="2768932"/>
                <a:ext cx="9972962" cy="564706"/>
              </a:xfrm>
              <a:prstGeom prst="rect">
                <a:avLst/>
              </a:prstGeom>
              <a:blipFill rotWithShape="0">
                <a:blip r:embed="rId2"/>
                <a:stretch>
                  <a:fillRect t="-10753" b="-21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Natural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Natural language processing</a:t>
            </a:r>
            <a:r>
              <a:rPr lang="en-US" altLang="zh-CN" dirty="0"/>
              <a:t> (</a:t>
            </a:r>
            <a:r>
              <a:rPr lang="en-US" altLang="zh-CN" b="1" dirty="0"/>
              <a:t>NLP</a:t>
            </a:r>
            <a:r>
              <a:rPr lang="en-US" altLang="zh-CN" dirty="0"/>
              <a:t>) is a field of </a:t>
            </a:r>
            <a:r>
              <a:rPr lang="en-US" altLang="zh-CN" dirty="0">
                <a:hlinkClick r:id="rId3" tooltip="Computer science"/>
              </a:rPr>
              <a:t>computer science</a:t>
            </a:r>
            <a:r>
              <a:rPr lang="en-US" altLang="zh-CN" dirty="0"/>
              <a:t>, </a:t>
            </a:r>
            <a:r>
              <a:rPr lang="en-US" altLang="zh-CN" dirty="0">
                <a:hlinkClick r:id="rId4" tooltip="Artificial intelligence"/>
              </a:rPr>
              <a:t>artificial intelligence</a:t>
            </a:r>
            <a:r>
              <a:rPr lang="en-US" altLang="zh-CN" dirty="0"/>
              <a:t> and </a:t>
            </a:r>
            <a:r>
              <a:rPr lang="en-US" altLang="zh-CN" dirty="0">
                <a:hlinkClick r:id="rId5" tooltip="Computational linguistics"/>
              </a:rPr>
              <a:t>computational linguistics</a:t>
            </a:r>
            <a:r>
              <a:rPr lang="en-US" altLang="zh-CN" dirty="0"/>
              <a:t> concerned with the interactions between </a:t>
            </a:r>
            <a:r>
              <a:rPr lang="en-US" altLang="zh-CN" dirty="0">
                <a:hlinkClick r:id="rId6" tooltip="Computer"/>
              </a:rPr>
              <a:t>computers</a:t>
            </a:r>
            <a:r>
              <a:rPr lang="en-US" altLang="zh-CN" dirty="0"/>
              <a:t> and </a:t>
            </a:r>
            <a:r>
              <a:rPr lang="en-US" altLang="zh-CN" dirty="0">
                <a:hlinkClick r:id="rId7" tooltip="Natural language"/>
              </a:rPr>
              <a:t>human (natural) languages</a:t>
            </a:r>
            <a:r>
              <a:rPr lang="en-US" altLang="zh-CN" dirty="0"/>
              <a:t>, and, in particular, concerned with programming computers to fruitfully process large </a:t>
            </a:r>
            <a:r>
              <a:rPr lang="en-US" altLang="zh-CN" dirty="0">
                <a:hlinkClick r:id="rId8" tooltip="Corpus linguistics"/>
              </a:rPr>
              <a:t>natural language corpora</a:t>
            </a:r>
            <a:r>
              <a:rPr lang="en-US" altLang="zh-CN" dirty="0" smtClean="0"/>
              <a:t>.</a:t>
            </a:r>
          </a:p>
          <a:p>
            <a:endParaRPr kumimoji="1" lang="en-US" altLang="zh-CN" dirty="0"/>
          </a:p>
          <a:p>
            <a:r>
              <a:rPr lang="en-US" altLang="zh-CN" dirty="0" smtClean="0"/>
              <a:t>Involve</a:t>
            </a:r>
            <a:r>
              <a:rPr lang="en-US" altLang="zh-CN" dirty="0"/>
              <a:t> </a:t>
            </a:r>
            <a:r>
              <a:rPr lang="en-US" altLang="zh-CN" dirty="0">
                <a:hlinkClick r:id="rId9" tooltip="Natural language understanding"/>
              </a:rPr>
              <a:t>natural language understanding</a:t>
            </a:r>
            <a:r>
              <a:rPr lang="en-US" altLang="zh-CN" dirty="0"/>
              <a:t>, </a:t>
            </a:r>
            <a:r>
              <a:rPr lang="en-US" altLang="zh-CN" dirty="0">
                <a:hlinkClick r:id="rId10" tooltip="Natural language generation"/>
              </a:rPr>
              <a:t>natural language generation</a:t>
            </a:r>
            <a:r>
              <a:rPr lang="en-US" altLang="zh-CN" dirty="0"/>
              <a:t> (frequently from </a:t>
            </a:r>
            <a:r>
              <a:rPr lang="en-US" altLang="zh-CN" dirty="0">
                <a:hlinkClick r:id="rId11" tooltip="Formal language"/>
              </a:rPr>
              <a:t>formal, machine-readable logical forms</a:t>
            </a:r>
            <a:r>
              <a:rPr lang="en-US" altLang="zh-CN" dirty="0"/>
              <a:t>), </a:t>
            </a:r>
            <a:r>
              <a:rPr lang="en-US" altLang="zh-CN" dirty="0">
                <a:hlinkClick r:id="rId12" tooltip="Symbol grounding problem"/>
              </a:rPr>
              <a:t>connecting language and machine perception</a:t>
            </a:r>
            <a:r>
              <a:rPr lang="en-US" altLang="zh-CN" dirty="0"/>
              <a:t>, </a:t>
            </a:r>
            <a:r>
              <a:rPr lang="en-US" altLang="zh-CN" dirty="0">
                <a:hlinkClick r:id="rId13" tooltip="Dialog system"/>
              </a:rPr>
              <a:t>managing human-computer dialog systems</a:t>
            </a:r>
            <a:r>
              <a:rPr lang="en-US" altLang="zh-CN" dirty="0"/>
              <a:t>, or some combination thereof.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43487" y="6311900"/>
            <a:ext cx="656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en.wikipedia.org</a:t>
            </a:r>
            <a:r>
              <a:rPr kumimoji="1" lang="en-US" altLang="zh-CN" dirty="0"/>
              <a:t>/wiki/</a:t>
            </a:r>
            <a:r>
              <a:rPr kumimoji="1" lang="en-US" altLang="zh-CN" dirty="0" err="1"/>
              <a:t>Natural_language_processing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9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Accelerating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4513"/>
          </a:xfrm>
        </p:spPr>
        <p:txBody>
          <a:bodyPr>
            <a:normAutofit/>
          </a:bodyPr>
          <a:lstStyle/>
          <a:p>
            <a:r>
              <a:rPr kumimoji="1" lang="en-US" altLang="zh-CN" sz="3200" b="1" dirty="0" smtClean="0"/>
              <a:t>Negative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Sampling</a:t>
            </a:r>
            <a:endParaRPr kumimoji="1" lang="zh-CN" altLang="en-US" sz="3200" b="1" dirty="0"/>
          </a:p>
        </p:txBody>
      </p:sp>
      <p:sp>
        <p:nvSpPr>
          <p:cNvPr id="4" name="矩形 3"/>
          <p:cNvSpPr/>
          <p:nvPr/>
        </p:nvSpPr>
        <p:spPr>
          <a:xfrm>
            <a:off x="545306" y="5394734"/>
            <a:ext cx="11101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b="1" dirty="0" err="1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Mnih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and G. Hinton. A scalable hierarchical distributed language model . In:</a:t>
            </a:r>
            <a:br>
              <a:rPr lang="en-US" altLang="zh-CN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CN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 (2009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altLang="zh-CN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altLang="zh-CN" b="1" dirty="0" smtClean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AutoNum type="alphaUcPeriod"/>
            </a:pPr>
            <a:r>
              <a:rPr lang="en-US" altLang="zh-CN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 Morin and Y. </a:t>
            </a:r>
            <a:r>
              <a:rPr lang="en-US" altLang="zh-CN" b="1" dirty="0" err="1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altLang="zh-CN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 Hierarchical Probabilistic Neural Network Language Model. In: </a:t>
            </a:r>
            <a:r>
              <a:rPr lang="en-US" altLang="zh-CN" b="1" dirty="0" err="1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Aistats</a:t>
            </a:r>
            <a:r>
              <a:rPr lang="en-US" altLang="zh-CN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 Vol. 5. </a:t>
            </a:r>
            <a:r>
              <a:rPr lang="en-US" altLang="zh-CN" b="1" dirty="0" err="1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Citeseer</a:t>
            </a:r>
            <a:r>
              <a:rPr lang="en-US" altLang="zh-CN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. 2005, pp. 246 252.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0604" y="3091289"/>
            <a:ext cx="2643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00B050"/>
                </a:solidFill>
              </a:rPr>
              <a:t>I</a:t>
            </a:r>
            <a:r>
              <a:rPr kumimoji="1" lang="zh-CN" altLang="en-US" sz="20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00B050"/>
                </a:solidFill>
              </a:rPr>
              <a:t>like</a:t>
            </a:r>
            <a:r>
              <a:rPr kumimoji="1" lang="zh-CN" altLang="en-US" sz="20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00B050"/>
                </a:solidFill>
              </a:rPr>
              <a:t>deep</a:t>
            </a:r>
            <a:r>
              <a:rPr kumimoji="1" lang="zh-CN" altLang="en-US" sz="20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00B050"/>
                </a:solidFill>
              </a:rPr>
              <a:t>learning</a:t>
            </a:r>
            <a:endParaRPr kumimoji="1"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0604" y="3595558"/>
            <a:ext cx="295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I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love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deep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learning</a:t>
            </a:r>
            <a:endParaRPr kumimoji="1" lang="zh-CN" altLang="en-US" sz="20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110604" y="4143148"/>
            <a:ext cx="347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I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code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with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deep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learning</a:t>
            </a:r>
            <a:endParaRPr kumimoji="1" lang="zh-CN" altLang="en-US" sz="2000" b="1" dirty="0"/>
          </a:p>
        </p:txBody>
      </p:sp>
      <p:sp>
        <p:nvSpPr>
          <p:cNvPr id="8" name="圆角矩形 7"/>
          <p:cNvSpPr/>
          <p:nvPr/>
        </p:nvSpPr>
        <p:spPr>
          <a:xfrm>
            <a:off x="838200" y="2990579"/>
            <a:ext cx="3454516" cy="1649094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888345" y="3739636"/>
            <a:ext cx="1355089" cy="295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32356" y="307649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smtClean="0"/>
              <a:t>Skip-gram</a:t>
            </a:r>
          </a:p>
          <a:p>
            <a:pPr algn="ctr"/>
            <a:r>
              <a:rPr kumimoji="1" lang="en-US" altLang="zh-CN" b="1" dirty="0" smtClean="0"/>
              <a:t>P(</a:t>
            </a:r>
            <a:r>
              <a:rPr kumimoji="1" lang="en-US" altLang="zh-CN" b="1" dirty="0" err="1" smtClean="0"/>
              <a:t>like|I,Deep</a:t>
            </a:r>
            <a:r>
              <a:rPr kumimoji="1" lang="en-US" altLang="zh-CN" b="1" dirty="0" smtClean="0"/>
              <a:t>)</a:t>
            </a:r>
            <a:endParaRPr kumimoji="1"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7242104" y="3311566"/>
            <a:ext cx="2643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I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hate</a:t>
            </a:r>
            <a:r>
              <a:rPr kumimoji="1"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smtClean="0"/>
              <a:t>deep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learning</a:t>
            </a:r>
            <a:endParaRPr kumimoji="1" lang="zh-CN" altLang="en-US" sz="20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242104" y="3815835"/>
            <a:ext cx="295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I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play</a:t>
            </a:r>
            <a:r>
              <a:rPr kumimoji="1"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smtClean="0"/>
              <a:t>deep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learning</a:t>
            </a:r>
            <a:endParaRPr kumimoji="1" lang="zh-CN" altLang="en-US" sz="2000" b="1" dirty="0"/>
          </a:p>
        </p:txBody>
      </p:sp>
      <p:sp>
        <p:nvSpPr>
          <p:cNvPr id="13" name="圆角矩形 12"/>
          <p:cNvSpPr/>
          <p:nvPr/>
        </p:nvSpPr>
        <p:spPr>
          <a:xfrm>
            <a:off x="6951274" y="2970737"/>
            <a:ext cx="3454516" cy="1649094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173483" y="2445749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Generated,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10604" y="245363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Observed,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7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Skip-gram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 pair of &lt;</a:t>
            </a:r>
            <a:r>
              <a:rPr lang="en-US" altLang="zh-CN" dirty="0" smtClean="0"/>
              <a:t>word,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i="1" dirty="0" err="1" smtClean="0">
                <a:solidFill>
                  <a:srgbClr val="FF0000"/>
                </a:solidFill>
              </a:rPr>
              <a:t>w,c</a:t>
            </a:r>
            <a:r>
              <a:rPr lang="en-US" altLang="zh-CN" dirty="0"/>
              <a:t>), the probability that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i="1" dirty="0" smtClean="0">
                <a:solidFill>
                  <a:srgbClr val="FF0000"/>
                </a:solidFill>
              </a:rPr>
              <a:t>w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 context</a:t>
            </a:r>
            <a:r>
              <a:rPr lang="zh-CN" altLang="en-US" dirty="0" smtClean="0"/>
              <a:t> </a:t>
            </a:r>
            <a:r>
              <a:rPr lang="en-US" altLang="zh-CN" i="1" dirty="0" smtClean="0">
                <a:solidFill>
                  <a:srgbClr val="FF0000"/>
                </a:solidFill>
              </a:rPr>
              <a:t>c</a:t>
            </a:r>
            <a:r>
              <a:rPr lang="en-US" altLang="zh-CN" dirty="0" smtClean="0"/>
              <a:t> is </a:t>
            </a:r>
            <a:r>
              <a:rPr lang="en-US" altLang="zh-CN" dirty="0"/>
              <a:t>given </a:t>
            </a:r>
            <a:r>
              <a:rPr lang="en-US" altLang="zh-CN" dirty="0" smtClean="0"/>
              <a:t>by:</a:t>
            </a:r>
            <a:endParaRPr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en-US" altLang="zh-CN" dirty="0"/>
              <a:t>where </a:t>
            </a:r>
            <a:r>
              <a:rPr lang="en-US" altLang="zh-CN" b="1" i="1" dirty="0"/>
              <a:t>w</a:t>
            </a:r>
            <a:r>
              <a:rPr lang="en-US" altLang="zh-CN" dirty="0"/>
              <a:t> and </a:t>
            </a:r>
            <a:r>
              <a:rPr lang="en-US" altLang="zh-CN" b="1" i="1" dirty="0"/>
              <a:t>c</a:t>
            </a:r>
            <a:r>
              <a:rPr lang="en-US" altLang="zh-CN" dirty="0"/>
              <a:t> are embedding vectors of </a:t>
            </a:r>
            <a:r>
              <a:rPr lang="en-US" altLang="zh-CN" i="1" dirty="0">
                <a:solidFill>
                  <a:srgbClr val="FF0000"/>
                </a:solidFill>
              </a:rPr>
              <a:t>w</a:t>
            </a:r>
            <a:r>
              <a:rPr lang="en-US" altLang="zh-CN" dirty="0"/>
              <a:t> and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 respectively.</a:t>
            </a:r>
            <a:br>
              <a:rPr lang="en-US" altLang="zh-CN" dirty="0"/>
            </a:br>
            <a:r>
              <a:rPr lang="en-US" altLang="zh-CN" dirty="0"/>
              <a:t>The probability of not observing word </a:t>
            </a:r>
            <a:r>
              <a:rPr lang="en-US" altLang="zh-CN" i="1" dirty="0" smtClean="0">
                <a:solidFill>
                  <a:srgbClr val="FF0000"/>
                </a:solidFill>
              </a:rPr>
              <a:t>w</a:t>
            </a:r>
            <a:r>
              <a:rPr lang="en-US" altLang="zh-CN" dirty="0" smtClean="0"/>
              <a:t> </a:t>
            </a:r>
            <a:r>
              <a:rPr lang="en-US" altLang="zh-CN" dirty="0"/>
              <a:t>in the context </a:t>
            </a:r>
            <a:r>
              <a:rPr lang="en-US" altLang="zh-CN" i="1" dirty="0" smtClean="0">
                <a:solidFill>
                  <a:srgbClr val="FF0000"/>
                </a:solidFill>
              </a:rPr>
              <a:t>c</a:t>
            </a:r>
            <a:r>
              <a:rPr lang="en-US" altLang="zh-CN" dirty="0" smtClean="0"/>
              <a:t> </a:t>
            </a:r>
            <a:r>
              <a:rPr lang="en-US" altLang="zh-CN" dirty="0"/>
              <a:t>is given </a:t>
            </a:r>
            <a:r>
              <a:rPr lang="en-US" altLang="zh-CN" dirty="0" smtClean="0"/>
              <a:t>by: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0" y="5051423"/>
            <a:ext cx="5360109" cy="8493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32" y="2728119"/>
            <a:ext cx="4679735" cy="9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Skip-gram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2475" y="1854200"/>
            <a:ext cx="10515600" cy="4351338"/>
          </a:xfrm>
        </p:spPr>
        <p:txBody>
          <a:bodyPr/>
          <a:lstStyle/>
          <a:p>
            <a:r>
              <a:rPr lang="en-US" altLang="zh-CN" dirty="0"/>
              <a:t>Given a training set </a:t>
            </a:r>
            <a:r>
              <a:rPr lang="en-US" altLang="zh-CN" b="1" i="1" dirty="0"/>
              <a:t>D</a:t>
            </a:r>
            <a:r>
              <a:rPr lang="en-US" altLang="zh-CN" dirty="0"/>
              <a:t>, the word </a:t>
            </a:r>
            <a:r>
              <a:rPr lang="en-US" altLang="zh-CN" dirty="0" err="1"/>
              <a:t>embeddings</a:t>
            </a:r>
            <a:r>
              <a:rPr lang="en-US" altLang="zh-CN" dirty="0"/>
              <a:t> are learned by maximizing the following objective function: 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where </a:t>
            </a:r>
            <a:r>
              <a:rPr lang="en-US" altLang="zh-CN" dirty="0"/>
              <a:t>the set </a:t>
            </a:r>
            <a:r>
              <a:rPr lang="en-US" altLang="zh-CN" b="1" i="1" dirty="0"/>
              <a:t>D′</a:t>
            </a:r>
            <a:r>
              <a:rPr lang="en-US" altLang="zh-CN" dirty="0"/>
              <a:t> is randomly sampled negative examples, assuming they are all incorrect.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844799"/>
            <a:ext cx="7181850" cy="10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2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8988" cy="1325563"/>
          </a:xfrm>
        </p:spPr>
        <p:txBody>
          <a:bodyPr/>
          <a:lstStyle/>
          <a:p>
            <a:r>
              <a:rPr kumimoji="1" lang="en-US" altLang="zh-CN" dirty="0" smtClean="0"/>
              <a:t>Computation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Negative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2475" y="1854200"/>
            <a:ext cx="10515600" cy="1231900"/>
          </a:xfrm>
        </p:spPr>
        <p:txBody>
          <a:bodyPr/>
          <a:lstStyle/>
          <a:p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normalization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factor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sigmoid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" y="3283016"/>
            <a:ext cx="5207000" cy="825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10" y="3938088"/>
            <a:ext cx="2824410" cy="1176837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595937" y="4108516"/>
            <a:ext cx="828675" cy="507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16" y="3849017"/>
            <a:ext cx="4847953" cy="992494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 flipH="1">
            <a:off x="2694438" y="4517289"/>
            <a:ext cx="2135393" cy="59763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1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40633" y="2213811"/>
            <a:ext cx="1042736" cy="78606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剪去单角的矩形 4"/>
          <p:cNvSpPr/>
          <p:nvPr/>
        </p:nvSpPr>
        <p:spPr>
          <a:xfrm>
            <a:off x="393033" y="2366211"/>
            <a:ext cx="1042736" cy="78606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剪去单角的矩形 5"/>
          <p:cNvSpPr/>
          <p:nvPr/>
        </p:nvSpPr>
        <p:spPr>
          <a:xfrm>
            <a:off x="545433" y="2518611"/>
            <a:ext cx="1042736" cy="78606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剪去单角的矩形 6"/>
          <p:cNvSpPr/>
          <p:nvPr/>
        </p:nvSpPr>
        <p:spPr>
          <a:xfrm>
            <a:off x="697833" y="2671011"/>
            <a:ext cx="1042736" cy="78606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剪去单角的矩形 7"/>
          <p:cNvSpPr/>
          <p:nvPr/>
        </p:nvSpPr>
        <p:spPr>
          <a:xfrm>
            <a:off x="850233" y="2823411"/>
            <a:ext cx="1042736" cy="78606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剪去单角的矩形 8"/>
          <p:cNvSpPr/>
          <p:nvPr/>
        </p:nvSpPr>
        <p:spPr>
          <a:xfrm>
            <a:off x="1002633" y="2975811"/>
            <a:ext cx="1042736" cy="78606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3033" y="4219074"/>
            <a:ext cx="264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A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very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large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corpus:</a:t>
            </a:r>
            <a:r>
              <a:rPr kumimoji="1" lang="zh-CN" altLang="en-US" b="1" dirty="0" smtClean="0"/>
              <a:t> </a:t>
            </a:r>
            <a:endParaRPr kumimoji="1" lang="en-US" altLang="zh-CN" b="1" dirty="0" smtClean="0"/>
          </a:p>
          <a:p>
            <a:r>
              <a:rPr kumimoji="1" lang="en-US" altLang="zh-CN" b="1" dirty="0" smtClean="0"/>
              <a:t>Many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many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documents</a:t>
            </a:r>
            <a:endParaRPr kumimoji="1"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89" y="3961980"/>
            <a:ext cx="6004974" cy="115660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2662990" y="2975811"/>
            <a:ext cx="2069432" cy="633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662990" y="2518611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Train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the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model</a:t>
            </a:r>
            <a:endParaRPr kumimoji="1" lang="zh-CN" altLang="en-US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25" y="1667876"/>
            <a:ext cx="3341337" cy="21827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35" y="1669126"/>
            <a:ext cx="3525788" cy="24211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946176" y="136358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CBOW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704817" y="1371784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Skip-gram</a:t>
            </a:r>
            <a:endParaRPr kumimoji="1" lang="zh-CN" altLang="en-US" dirty="0"/>
          </a:p>
        </p:txBody>
      </p:sp>
      <p:sp>
        <p:nvSpPr>
          <p:cNvPr id="18" name="下箭头 17"/>
          <p:cNvSpPr/>
          <p:nvPr/>
        </p:nvSpPr>
        <p:spPr>
          <a:xfrm>
            <a:off x="8005012" y="5198006"/>
            <a:ext cx="649132" cy="721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84" y="712566"/>
            <a:ext cx="3764631" cy="59683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5179623" y="6070156"/>
            <a:ext cx="666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Word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vectors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are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the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parameters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the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model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11" y="780801"/>
            <a:ext cx="3962400" cy="508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2" name="文本框 21"/>
          <p:cNvSpPr txBox="1"/>
          <p:nvPr/>
        </p:nvSpPr>
        <p:spPr>
          <a:xfrm>
            <a:off x="424543" y="-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27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Regularity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662922" y="2555020"/>
                <a:ext cx="4870710" cy="2757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/>
                  <a:t>Semantic: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𝑏𝑟𝑜𝑡h𝑒𝑟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𝑠𝑖𝑠𝑡𝑒𝑟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𝑔𝑟𝑎𝑛𝑑𝑠𝑜𝑛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𝑔𝑟𝑎𝑛𝑑𝑑𝑎𝑢𝑔h𝑡𝑒𝑟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 </a:t>
                </a:r>
                <a:endParaRPr lang="en-US" altLang="zh-CN" sz="2400" dirty="0" smtClean="0"/>
              </a:p>
              <a:p>
                <a:r>
                  <a:rPr lang="en-US" altLang="zh-CN" sz="2400" dirty="0" smtClean="0"/>
                  <a:t>Syntactic</a:t>
                </a:r>
                <a:r>
                  <a:rPr lang="en-US" altLang="zh-CN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𝑎𝑝𝑝𝑎𝑟𝑒𝑛𝑡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𝑎𝑝𝑝𝑎𝑟𝑒𝑛𝑡𝑙𝑦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𝑟𝑎𝑝𝑖𝑑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𝑟𝑎𝑝𝑖𝑑𝑙𝑦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922" y="2555020"/>
                <a:ext cx="4870710" cy="2757550"/>
              </a:xfrm>
              <a:prstGeom prst="rect">
                <a:avLst/>
              </a:prstGeom>
              <a:blipFill rotWithShape="0">
                <a:blip r:embed="rId2"/>
                <a:stretch>
                  <a:fillRect l="-2003" t="-1549" b="-1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489651" y="6362273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charset="0"/>
                <a:hlinkClick r:id="rId3"/>
              </a:rPr>
              <a:t>http://</a:t>
            </a:r>
            <a:r>
              <a:rPr lang="en-US" altLang="zh-CN" dirty="0" smtClean="0">
                <a:latin typeface="Helvetica" charset="0"/>
                <a:hlinkClick r:id="rId3"/>
              </a:rPr>
              <a:t>deeplearning4j.org/word2vec</a:t>
            </a:r>
            <a:r>
              <a:rPr lang="zh-CN" altLang="en-US" dirty="0" smtClean="0">
                <a:latin typeface="Helvetica" charset="0"/>
              </a:rPr>
              <a:t> </a:t>
            </a:r>
            <a:r>
              <a:rPr lang="en-US" altLang="zh-CN" dirty="0" smtClean="0">
                <a:latin typeface="Helvetica" charset="0"/>
              </a:rPr>
              <a:t> </a:t>
            </a:r>
            <a:endParaRPr lang="en-US" altLang="zh-CN" dirty="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3339" y="2013433"/>
            <a:ext cx="400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Words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similar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to“Sweden</a:t>
            </a:r>
            <a:r>
              <a:rPr kumimoji="1" lang="en-US" altLang="zh-CN" sz="2400" dirty="0" smtClean="0"/>
              <a:t>”</a:t>
            </a:r>
            <a:endParaRPr kumimoji="1"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12990"/>
              </p:ext>
            </p:extLst>
          </p:nvPr>
        </p:nvGraphicFramePr>
        <p:xfrm>
          <a:off x="838200" y="2555020"/>
          <a:ext cx="513283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622"/>
                <a:gridCol w="32052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word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Cosine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similarity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norway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.760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denmark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.715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finland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.620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switzerland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.588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belgium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.585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netherlands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.575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09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3491" y="447608"/>
            <a:ext cx="3038856" cy="1325563"/>
          </a:xfrm>
        </p:spPr>
        <p:txBody>
          <a:bodyPr/>
          <a:lstStyle/>
          <a:p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Regularity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6751" y="6356415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charset="0"/>
                <a:hlinkClick r:id="rId2"/>
              </a:rPr>
              <a:t>http://</a:t>
            </a:r>
            <a:r>
              <a:rPr lang="en-US" altLang="zh-CN" dirty="0" smtClean="0">
                <a:latin typeface="Helvetica" charset="0"/>
                <a:hlinkClick r:id="rId2"/>
              </a:rPr>
              <a:t>deeplearning4j.org/word2vec</a:t>
            </a:r>
            <a:r>
              <a:rPr lang="zh-CN" altLang="en-US" dirty="0" smtClean="0">
                <a:latin typeface="Helvetica" charset="0"/>
              </a:rPr>
              <a:t> </a:t>
            </a:r>
            <a:r>
              <a:rPr lang="en-US" altLang="zh-CN" dirty="0" smtClean="0">
                <a:latin typeface="Helvetica" charset="0"/>
              </a:rPr>
              <a:t> </a:t>
            </a:r>
            <a:endParaRPr lang="en-US" altLang="zh-CN" dirty="0">
              <a:effectLst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2760"/>
            <a:ext cx="5020291" cy="1939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84" y="257583"/>
            <a:ext cx="8510016" cy="63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8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Now,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0425"/>
          </a:xfrm>
        </p:spPr>
        <p:txBody>
          <a:bodyPr/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low-dimensional,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real-valued,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dense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vectors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4238072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0070C0"/>
                </a:solidFill>
              </a:rPr>
              <a:t>Deep=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7" name="左中括号 6"/>
          <p:cNvSpPr/>
          <p:nvPr/>
        </p:nvSpPr>
        <p:spPr>
          <a:xfrm>
            <a:off x="2269627" y="2699917"/>
            <a:ext cx="142875" cy="369411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9" name="右中括号 8"/>
          <p:cNvSpPr/>
          <p:nvPr/>
        </p:nvSpPr>
        <p:spPr>
          <a:xfrm>
            <a:off x="3126888" y="2714205"/>
            <a:ext cx="128587" cy="36941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12502" y="292851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0.123</a:t>
            </a:r>
            <a:endParaRPr kumimoji="1"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2405364" y="337567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0.243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2405364" y="381644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0.789</a:t>
            </a:r>
            <a:endParaRPr kumimoji="1"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2414264" y="427658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-0.150</a:t>
            </a:r>
            <a:endParaRPr kumimoji="1"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2405364" y="473672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/>
              <a:t>0.893</a:t>
            </a:r>
            <a:endParaRPr kumimoji="1"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2405363" y="518050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0.163</a:t>
            </a:r>
            <a:endParaRPr kumimoji="1"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2414263" y="564064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-0.876</a:t>
            </a:r>
            <a:endParaRPr kumimoji="1"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3567505" y="4210338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smtClean="0">
                <a:solidFill>
                  <a:srgbClr val="0070C0"/>
                </a:solidFill>
              </a:rPr>
              <a:t>Learning=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8" name="左中括号 17"/>
          <p:cNvSpPr/>
          <p:nvPr/>
        </p:nvSpPr>
        <p:spPr>
          <a:xfrm>
            <a:off x="5484916" y="2686050"/>
            <a:ext cx="142875" cy="369411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9" name="右中括号 18"/>
          <p:cNvSpPr/>
          <p:nvPr/>
        </p:nvSpPr>
        <p:spPr>
          <a:xfrm>
            <a:off x="6342177" y="2700338"/>
            <a:ext cx="128587" cy="36941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20" name="文本框 19"/>
          <p:cNvSpPr txBox="1"/>
          <p:nvPr/>
        </p:nvSpPr>
        <p:spPr>
          <a:xfrm>
            <a:off x="5627791" y="291465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0.978</a:t>
            </a:r>
            <a:endParaRPr kumimoji="1" lang="zh-CN" altLang="en-US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620653" y="336180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0.673</a:t>
            </a:r>
            <a:endParaRPr kumimoji="1"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5620653" y="380257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-0.123</a:t>
            </a:r>
            <a:endParaRPr kumimoji="1" lang="zh-CN" altLang="en-US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5629553" y="426271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-0.450</a:t>
            </a:r>
            <a:endParaRPr kumimoji="1"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5620653" y="472285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0.708</a:t>
            </a:r>
            <a:endParaRPr kumimoji="1" lang="zh-CN" altLang="en-US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5620652" y="516663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0.467</a:t>
            </a:r>
            <a:endParaRPr kumimoji="1" lang="zh-CN" altLang="en-US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5629552" y="562677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-0.234</a:t>
            </a:r>
            <a:endParaRPr kumimoji="1" lang="zh-CN" altLang="en-US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7583992" y="4231349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smtClean="0">
                <a:solidFill>
                  <a:srgbClr val="0070C0"/>
                </a:solidFill>
              </a:rPr>
              <a:t>NLP=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8" name="左中括号 27"/>
          <p:cNvSpPr/>
          <p:nvPr/>
        </p:nvSpPr>
        <p:spPr>
          <a:xfrm>
            <a:off x="8843963" y="2664618"/>
            <a:ext cx="142875" cy="369411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29" name="右中括号 28"/>
          <p:cNvSpPr/>
          <p:nvPr/>
        </p:nvSpPr>
        <p:spPr>
          <a:xfrm>
            <a:off x="9701224" y="2678906"/>
            <a:ext cx="128587" cy="36941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30" name="文本框 29"/>
          <p:cNvSpPr txBox="1"/>
          <p:nvPr/>
        </p:nvSpPr>
        <p:spPr>
          <a:xfrm>
            <a:off x="8986838" y="289321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-0.360</a:t>
            </a:r>
            <a:endParaRPr kumimoji="1" lang="zh-CN" alt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8979700" y="334037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-0.445</a:t>
            </a:r>
            <a:endParaRPr kumimoji="1"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8979700" y="378114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0.809</a:t>
            </a:r>
            <a:endParaRPr kumimoji="1" lang="zh-CN" altLang="en-US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8988600" y="424128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</a:t>
            </a:r>
            <a:r>
              <a:rPr kumimoji="1" lang="en-US" altLang="zh-CN" b="1" dirty="0"/>
              <a:t>.</a:t>
            </a:r>
            <a:r>
              <a:rPr kumimoji="1" lang="en-US" altLang="zh-CN" b="1" dirty="0" smtClean="0"/>
              <a:t>961</a:t>
            </a:r>
            <a:endParaRPr kumimoji="1" lang="zh-CN" altLang="en-US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8979700" y="470142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0.537</a:t>
            </a:r>
            <a:endParaRPr kumimoji="1" lang="zh-CN" altLang="en-US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8979699" y="514520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0.189</a:t>
            </a:r>
            <a:endParaRPr kumimoji="1" lang="zh-CN" altLang="en-US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8988599" y="5605345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-0.776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9035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690688"/>
            <a:ext cx="9288461" cy="48601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4738" y="6479361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Slides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Socher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CS224d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215188" y="1807171"/>
            <a:ext cx="4743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Words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similar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in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semantics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are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close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in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vector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space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20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Resources for </a:t>
            </a:r>
            <a:r>
              <a:rPr lang="en-US" altLang="zh-CN" dirty="0" smtClean="0"/>
              <a:t>Word Vectors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en-US" altLang="zh-CN" dirty="0" smtClean="0"/>
              <a:t>download</a:t>
            </a:r>
          </a:p>
          <a:p>
            <a:pPr lvl="1">
              <a:lnSpc>
                <a:spcPct val="110000"/>
              </a:lnSpc>
            </a:pPr>
            <a:r>
              <a:rPr kumimoji="1" lang="en-US" altLang="zh-CN" dirty="0" smtClean="0"/>
              <a:t>glove</a:t>
            </a:r>
          </a:p>
          <a:p>
            <a:pPr lvl="2">
              <a:lnSpc>
                <a:spcPct val="110000"/>
              </a:lnSpc>
            </a:pPr>
            <a:r>
              <a:rPr kumimoji="1" lang="en-US" altLang="zh-CN" dirty="0" smtClean="0"/>
              <a:t>homepage:  </a:t>
            </a:r>
            <a:r>
              <a:rPr kumimoji="1" lang="en-US" altLang="zh-CN" dirty="0" smtClean="0">
                <a:hlinkClick r:id="rId2"/>
              </a:rPr>
              <a:t>https://nlp.stanford.edu/projects/glove/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2">
              <a:lnSpc>
                <a:spcPct val="110000"/>
              </a:lnSpc>
            </a:pPr>
            <a:r>
              <a:rPr kumimoji="1" lang="en-US" altLang="zh-CN" dirty="0" smtClean="0"/>
              <a:t>code:  </a:t>
            </a:r>
            <a:r>
              <a:rPr kumimoji="1" lang="en-US" altLang="zh-CN" dirty="0" smtClean="0">
                <a:hlinkClick r:id="rId3"/>
              </a:rPr>
              <a:t>https://github.com/maciejkula/glove-python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2">
              <a:lnSpc>
                <a:spcPct val="110000"/>
              </a:lnSpc>
            </a:pPr>
            <a:r>
              <a:rPr kumimoji="1" lang="en-US" altLang="zh-CN" dirty="0" smtClean="0"/>
              <a:t>word vectors:  </a:t>
            </a:r>
            <a:r>
              <a:rPr kumimoji="1" lang="en-US" altLang="zh-CN" dirty="0" smtClean="0">
                <a:hlinkClick r:id="rId4"/>
              </a:rPr>
              <a:t>http://nlp.stanford.edu/data/glove.6B.zip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>
              <a:lnSpc>
                <a:spcPct val="110000"/>
              </a:lnSpc>
            </a:pPr>
            <a:r>
              <a:rPr kumimoji="1" lang="en-US" altLang="zh-CN" dirty="0" smtClean="0"/>
              <a:t>word2vec</a:t>
            </a:r>
          </a:p>
          <a:p>
            <a:pPr lvl="2">
              <a:lnSpc>
                <a:spcPct val="110000"/>
              </a:lnSpc>
            </a:pPr>
            <a:r>
              <a:rPr kumimoji="1" lang="en-US" altLang="zh-CN" dirty="0" smtClean="0"/>
              <a:t>homepage:  </a:t>
            </a:r>
            <a:r>
              <a:rPr kumimoji="1" lang="en-US" altLang="zh-CN" dirty="0" smtClean="0">
                <a:hlinkClick r:id="rId5"/>
              </a:rPr>
              <a:t>https://code.google.com/archive/p/word2vec/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2">
              <a:lnSpc>
                <a:spcPct val="110000"/>
              </a:lnSpc>
            </a:pPr>
            <a:r>
              <a:rPr kumimoji="1" lang="en-US" altLang="zh-CN" dirty="0" smtClean="0"/>
              <a:t>code:  </a:t>
            </a:r>
            <a:r>
              <a:rPr kumimoji="1" lang="en-US" altLang="zh-CN" dirty="0" smtClean="0">
                <a:hlinkClick r:id="rId6"/>
              </a:rPr>
              <a:t>https://github.com/tmikolov/word2vec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2">
              <a:lnSpc>
                <a:spcPct val="110000"/>
              </a:lnSpc>
            </a:pPr>
            <a:r>
              <a:rPr kumimoji="1" lang="en-US" altLang="zh-CN" dirty="0" smtClean="0"/>
              <a:t>word vectors: </a:t>
            </a:r>
            <a:r>
              <a:rPr kumimoji="1" lang="en-US" altLang="zh-CN" dirty="0" smtClean="0">
                <a:hlinkClick r:id="rId7"/>
              </a:rPr>
              <a:t>https://drive.google.com/file/d/0B7XkCwpI5KDYNlNUTTlSS21pQmM/edit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>
              <a:lnSpc>
                <a:spcPct val="110000"/>
              </a:lnSpc>
            </a:pPr>
            <a:r>
              <a:rPr kumimoji="1" lang="en-US" altLang="zh-CN" dirty="0" smtClean="0"/>
              <a:t>Chinese corpus</a:t>
            </a:r>
          </a:p>
          <a:p>
            <a:pPr lvl="2">
              <a:lnSpc>
                <a:spcPct val="110000"/>
              </a:lnSpc>
            </a:pPr>
            <a:r>
              <a:rPr kumimoji="1" lang="en-US" altLang="zh-CN" dirty="0" smtClean="0">
                <a:hlinkClick r:id="rId8"/>
              </a:rPr>
              <a:t>https://dumps.wikimedia.org/zhwiki/latest/zhwiki-latest-pages-articles.xml.bz2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2">
              <a:lnSpc>
                <a:spcPct val="110000"/>
              </a:lnSpc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4389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Background: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Natural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Tagging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parsing</a:t>
            </a:r>
          </a:p>
          <a:p>
            <a:r>
              <a:rPr kumimoji="1" lang="en-US" altLang="zh-CN" dirty="0" smtClean="0"/>
              <a:t>Question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answering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dialogue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systems</a:t>
            </a:r>
          </a:p>
          <a:p>
            <a:r>
              <a:rPr kumimoji="1" lang="en-US" altLang="zh-CN" dirty="0"/>
              <a:t>Text/document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</a:p>
          <a:p>
            <a:r>
              <a:rPr kumimoji="1" lang="en-US" altLang="zh-CN" dirty="0" smtClean="0"/>
              <a:t>Sentiment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opinion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mining</a:t>
            </a:r>
          </a:p>
          <a:p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translation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8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Word2vec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 smtClean="0"/>
              <a:t>Exemplar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command</a:t>
            </a:r>
          </a:p>
          <a:p>
            <a:pPr lvl="1"/>
            <a:r>
              <a:rPr lang="en-US" altLang="zh-CN" sz="2000" dirty="0" smtClean="0"/>
              <a:t>./</a:t>
            </a:r>
            <a:r>
              <a:rPr lang="en-US" altLang="zh-CN" sz="2000" dirty="0"/>
              <a:t>word2vec -train text8 -output </a:t>
            </a:r>
            <a:r>
              <a:rPr lang="en-US" altLang="zh-CN" sz="2000" dirty="0" err="1"/>
              <a:t>vectors.bin</a:t>
            </a:r>
            <a:r>
              <a:rPr lang="en-US" altLang="zh-CN" sz="2000" dirty="0"/>
              <a:t> -</a:t>
            </a:r>
            <a:r>
              <a:rPr lang="en-US" altLang="zh-CN" sz="2000" dirty="0" err="1"/>
              <a:t>cbow</a:t>
            </a:r>
            <a:r>
              <a:rPr lang="en-US" altLang="zh-CN" sz="2000" dirty="0"/>
              <a:t> 1 -size 200 </a:t>
            </a:r>
            <a:r>
              <a:rPr lang="en-US" altLang="zh-CN" sz="2000" dirty="0" smtClean="0"/>
              <a:t>-window 8 </a:t>
            </a:r>
            <a:r>
              <a:rPr lang="en-US" altLang="zh-CN" sz="2000" dirty="0"/>
              <a:t>-negative 25 -</a:t>
            </a:r>
            <a:r>
              <a:rPr lang="en-US" altLang="zh-CN" sz="2000" dirty="0" err="1"/>
              <a:t>hs</a:t>
            </a:r>
            <a:r>
              <a:rPr lang="en-US" altLang="zh-CN" sz="2000" dirty="0"/>
              <a:t> 0 </a:t>
            </a:r>
            <a:r>
              <a:rPr lang="en-US" altLang="zh-CN" sz="2000" dirty="0" smtClean="0"/>
              <a:t>-</a:t>
            </a:r>
            <a:r>
              <a:rPr lang="en-US" altLang="zh-CN" sz="2000" dirty="0"/>
              <a:t>sample 1e-4 -threads 20 -binary 1 -</a:t>
            </a:r>
            <a:r>
              <a:rPr lang="en-US" altLang="zh-CN" sz="2000" dirty="0" err="1"/>
              <a:t>iter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15</a:t>
            </a:r>
          </a:p>
          <a:p>
            <a:r>
              <a:rPr kumimoji="1" lang="en-US" altLang="zh-CN" sz="2400" dirty="0" smtClean="0"/>
              <a:t>Parameters</a:t>
            </a:r>
          </a:p>
          <a:p>
            <a:pPr lvl="1"/>
            <a:r>
              <a:rPr kumimoji="1" lang="en-US" altLang="zh-CN" sz="2000" dirty="0" smtClean="0"/>
              <a:t>-train: </a:t>
            </a:r>
            <a:r>
              <a:rPr lang="en-US" altLang="zh-CN" sz="2000" dirty="0"/>
              <a:t>Use text data from &lt;file&gt; to train the </a:t>
            </a:r>
            <a:r>
              <a:rPr lang="en-US" altLang="zh-CN" sz="2000" dirty="0" smtClean="0"/>
              <a:t>model</a:t>
            </a:r>
          </a:p>
          <a:p>
            <a:pPr lvl="1"/>
            <a:r>
              <a:rPr kumimoji="1" lang="en-US" altLang="zh-CN" sz="2000" dirty="0"/>
              <a:t>-</a:t>
            </a:r>
            <a:r>
              <a:rPr kumimoji="1" lang="en-US" altLang="zh-CN" sz="2000" dirty="0" smtClean="0"/>
              <a:t>output: </a:t>
            </a:r>
            <a:r>
              <a:rPr lang="en-US" altLang="zh-CN" sz="2000" dirty="0"/>
              <a:t>Use &lt;file&gt; to save the resulting word </a:t>
            </a:r>
            <a:r>
              <a:rPr lang="en-US" altLang="zh-CN" sz="2000" dirty="0" smtClean="0"/>
              <a:t>vectors</a:t>
            </a:r>
          </a:p>
          <a:p>
            <a:pPr lvl="1"/>
            <a:r>
              <a:rPr kumimoji="1" lang="en-US" altLang="zh-CN" sz="2000" dirty="0" smtClean="0"/>
              <a:t>-size: </a:t>
            </a:r>
            <a:r>
              <a:rPr lang="en-US" altLang="zh-CN" sz="2000" dirty="0"/>
              <a:t>Set size of word vectors; default is </a:t>
            </a:r>
            <a:r>
              <a:rPr lang="en-US" altLang="zh-CN" sz="2000" dirty="0" smtClean="0"/>
              <a:t>100</a:t>
            </a:r>
          </a:p>
          <a:p>
            <a:pPr lvl="1"/>
            <a:r>
              <a:rPr kumimoji="1" lang="en-US" altLang="zh-CN" sz="2000" dirty="0" smtClean="0"/>
              <a:t>-window: </a:t>
            </a:r>
            <a:r>
              <a:rPr lang="en-US" altLang="zh-CN" sz="2000" dirty="0"/>
              <a:t>Set max skip length between words; default is </a:t>
            </a:r>
            <a:r>
              <a:rPr lang="en-US" altLang="zh-CN" sz="2000" dirty="0" smtClean="0"/>
              <a:t>5</a:t>
            </a:r>
          </a:p>
          <a:p>
            <a:pPr lvl="1"/>
            <a:r>
              <a:rPr kumimoji="1" lang="en-US" altLang="zh-CN" sz="2000" dirty="0" smtClean="0"/>
              <a:t>-sample: </a:t>
            </a:r>
            <a:r>
              <a:rPr lang="en-US" altLang="zh-CN" sz="2000" dirty="0"/>
              <a:t>Set threshold for occurrence of words</a:t>
            </a:r>
            <a:r>
              <a:rPr lang="en-US" altLang="zh-CN" sz="2000" dirty="0" smtClean="0"/>
              <a:t>.</a:t>
            </a:r>
          </a:p>
          <a:p>
            <a:pPr lvl="1"/>
            <a:r>
              <a:rPr kumimoji="1" lang="en-US" altLang="zh-CN" sz="2000" dirty="0" smtClean="0"/>
              <a:t>-</a:t>
            </a:r>
            <a:r>
              <a:rPr kumimoji="1" lang="en-US" altLang="zh-CN" sz="2000" dirty="0" err="1" smtClean="0"/>
              <a:t>hs</a:t>
            </a:r>
            <a:r>
              <a:rPr kumimoji="1" lang="en-US" altLang="zh-CN" sz="2000" dirty="0" smtClean="0"/>
              <a:t>: </a:t>
            </a:r>
            <a:r>
              <a:rPr lang="en-US" altLang="zh-CN" sz="2000" dirty="0"/>
              <a:t>Use Hierarchical </a:t>
            </a:r>
            <a:r>
              <a:rPr lang="en-US" altLang="zh-CN" sz="2000" dirty="0" err="1"/>
              <a:t>Softmax</a:t>
            </a:r>
            <a:r>
              <a:rPr lang="en-US" altLang="zh-CN" sz="2000" dirty="0"/>
              <a:t>; default is </a:t>
            </a:r>
            <a:r>
              <a:rPr lang="en-US" altLang="zh-CN" sz="2000" dirty="0" smtClean="0"/>
              <a:t>0</a:t>
            </a:r>
          </a:p>
          <a:p>
            <a:pPr lvl="1"/>
            <a:r>
              <a:rPr kumimoji="1" lang="en-US" altLang="zh-CN" sz="2000" dirty="0" smtClean="0"/>
              <a:t>-negative: </a:t>
            </a:r>
            <a:r>
              <a:rPr lang="en-US" altLang="zh-CN" sz="2000" dirty="0"/>
              <a:t>Number of negative examples; default is </a:t>
            </a:r>
            <a:r>
              <a:rPr lang="en-US" altLang="zh-CN" sz="2000" dirty="0" smtClean="0"/>
              <a:t>5</a:t>
            </a:r>
          </a:p>
          <a:p>
            <a:pPr lvl="1"/>
            <a:r>
              <a:rPr kumimoji="1" lang="en-US" altLang="zh-CN" sz="2000" dirty="0" smtClean="0"/>
              <a:t>-threads: </a:t>
            </a:r>
            <a:r>
              <a:rPr lang="en-US" altLang="zh-CN" sz="2000" dirty="0"/>
              <a:t>Use &lt;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&gt; threads (default 12</a:t>
            </a:r>
            <a:r>
              <a:rPr lang="en-US" altLang="zh-CN" sz="2000" dirty="0" smtClean="0"/>
              <a:t>)</a:t>
            </a:r>
          </a:p>
          <a:p>
            <a:pPr lvl="1"/>
            <a:r>
              <a:rPr kumimoji="1" lang="en-US" altLang="zh-CN" sz="2000" dirty="0" smtClean="0"/>
              <a:t>-</a:t>
            </a:r>
            <a:r>
              <a:rPr kumimoji="1" lang="en-US" altLang="zh-CN" sz="2000" dirty="0" err="1" smtClean="0"/>
              <a:t>iter</a:t>
            </a:r>
            <a:r>
              <a:rPr kumimoji="1" lang="en-US" altLang="zh-CN" sz="2000" dirty="0" smtClean="0"/>
              <a:t>: </a:t>
            </a:r>
            <a:r>
              <a:rPr lang="en-US" altLang="zh-CN" sz="2000" dirty="0"/>
              <a:t>Run more training iterations (default 5</a:t>
            </a:r>
            <a:r>
              <a:rPr lang="en-US" altLang="zh-CN" sz="2000" dirty="0" smtClean="0"/>
              <a:t>)</a:t>
            </a:r>
          </a:p>
          <a:p>
            <a:pPr lvl="1"/>
            <a:r>
              <a:rPr kumimoji="1" lang="en-US" altLang="zh-CN" sz="2000" dirty="0" smtClean="0"/>
              <a:t>-binary: </a:t>
            </a:r>
            <a:r>
              <a:rPr lang="en-US" altLang="zh-CN" sz="2000" dirty="0"/>
              <a:t>Save the resulting vectors in binary </a:t>
            </a:r>
            <a:r>
              <a:rPr lang="en-US" altLang="zh-CN" sz="2000" dirty="0" err="1"/>
              <a:t>moded</a:t>
            </a:r>
            <a:r>
              <a:rPr lang="en-US" altLang="zh-CN" sz="2000" dirty="0"/>
              <a:t>; default is 0 (off)</a:t>
            </a:r>
            <a:endParaRPr kumimoji="1" lang="en-US" altLang="zh-CN" sz="2000" dirty="0" smtClean="0"/>
          </a:p>
          <a:p>
            <a:pPr lvl="1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300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 smtClean="0"/>
              <a:t>Messages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about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Word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Vectors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Representing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precursor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natural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understanding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</a:p>
          <a:p>
            <a:endParaRPr kumimoji="1" lang="en-US" altLang="zh-CN" sz="2800" dirty="0"/>
          </a:p>
          <a:p>
            <a:r>
              <a:rPr kumimoji="1" lang="en-US" altLang="zh-CN" b="1" dirty="0" smtClean="0">
                <a:solidFill>
                  <a:srgbClr val="FF0000"/>
                </a:solidFill>
              </a:rPr>
              <a:t>Well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pre-trained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</a:rPr>
              <a:t>crucial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endParaRPr kumimoji="1" lang="en-US" altLang="zh-CN" dirty="0"/>
          </a:p>
          <a:p>
            <a:endParaRPr kumimoji="1" lang="en-US" altLang="zh-CN" sz="2800" dirty="0" smtClean="0"/>
          </a:p>
          <a:p>
            <a:r>
              <a:rPr kumimoji="1" lang="en-US" altLang="zh-CN" b="1" dirty="0" smtClean="0">
                <a:solidFill>
                  <a:srgbClr val="FF0000"/>
                </a:solidFill>
              </a:rPr>
              <a:t>Fine-tuning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generally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improve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pre-trained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enough,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sometimes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degrade</a:t>
            </a:r>
            <a:r>
              <a:rPr kumimoji="1" lang="zh-CN" altLang="en-US" dirty="0" smtClean="0"/>
              <a:t> </a:t>
            </a:r>
            <a:r>
              <a:rPr kumimoji="1" lang="en-US" altLang="zh-CN" smtClean="0"/>
              <a:t>the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performance.</a:t>
            </a:r>
            <a:r>
              <a:rPr kumimoji="1" lang="zh-CN" altLang="en-US" smtClean="0"/>
              <a:t> 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3236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Roadmap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Lecture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28263" y="3014664"/>
            <a:ext cx="2486463" cy="1128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Representing</a:t>
            </a:r>
          </a:p>
          <a:p>
            <a:pPr algn="ctr"/>
            <a:r>
              <a:rPr kumimoji="1" lang="en-US" altLang="zh-CN" sz="2400" b="1" dirty="0" smtClean="0"/>
              <a:t>Words</a:t>
            </a:r>
            <a:endParaRPr kumimoji="1" lang="zh-CN" altLang="en-US" sz="2400" b="1" dirty="0"/>
          </a:p>
        </p:txBody>
      </p:sp>
      <p:sp>
        <p:nvSpPr>
          <p:cNvPr id="5" name="圆角矩形 4"/>
          <p:cNvSpPr/>
          <p:nvPr/>
        </p:nvSpPr>
        <p:spPr>
          <a:xfrm>
            <a:off x="4629151" y="3014664"/>
            <a:ext cx="2886075" cy="1128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rgbClr val="C00000"/>
                </a:solidFill>
              </a:rPr>
              <a:t>Representing</a:t>
            </a:r>
          </a:p>
          <a:p>
            <a:pPr algn="ctr"/>
            <a:r>
              <a:rPr kumimoji="1" lang="en-US" altLang="zh-CN" sz="2400" b="1" dirty="0" smtClean="0">
                <a:solidFill>
                  <a:srgbClr val="C00000"/>
                </a:solidFill>
              </a:rPr>
              <a:t>Phrases/Sentences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00638" y="3014664"/>
            <a:ext cx="2486463" cy="1128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Representing</a:t>
            </a:r>
          </a:p>
          <a:p>
            <a:pPr algn="ctr"/>
            <a:r>
              <a:rPr kumimoji="1" lang="en-US" altLang="zh-CN" sz="2400" b="1" dirty="0" smtClean="0"/>
              <a:t>Documents</a:t>
            </a:r>
            <a:endParaRPr kumimoji="1" lang="zh-CN" altLang="en-US" sz="2400" b="1" dirty="0"/>
          </a:p>
        </p:txBody>
      </p:sp>
      <p:sp>
        <p:nvSpPr>
          <p:cNvPr id="8" name="右箭头 7"/>
          <p:cNvSpPr/>
          <p:nvPr/>
        </p:nvSpPr>
        <p:spPr>
          <a:xfrm>
            <a:off x="3871913" y="3400425"/>
            <a:ext cx="600075" cy="600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743825" y="3400424"/>
            <a:ext cx="600075" cy="600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85901" y="468630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Word2vect</a:t>
            </a:r>
          </a:p>
          <a:p>
            <a:r>
              <a:rPr kumimoji="1" lang="en-US" altLang="zh-CN" dirty="0" err="1" smtClean="0"/>
              <a:t>GloVe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770564" y="4552950"/>
            <a:ext cx="3183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Recursive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r>
              <a:rPr kumimoji="1" lang="en-US" altLang="zh-CN" dirty="0" smtClean="0"/>
              <a:t>Recurrent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r>
              <a:rPr kumimoji="1" lang="en-US" altLang="zh-CN" dirty="0" smtClean="0"/>
              <a:t>Convolutional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805864" y="4552950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Convolutional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4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1138" y="27511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b="1" dirty="0" smtClean="0"/>
              <a:t>Recursive</a:t>
            </a:r>
            <a:r>
              <a:rPr lang="zh-CN" altLang="en-US" sz="5400" b="1" dirty="0" smtClean="0"/>
              <a:t> </a:t>
            </a:r>
            <a:r>
              <a:rPr lang="en-US" altLang="zh-CN" sz="5400" b="1" dirty="0" smtClean="0"/>
              <a:t>Network</a:t>
            </a:r>
            <a:r>
              <a:rPr lang="zh-CN" altLang="en-US" sz="5400" b="1" dirty="0" smtClean="0"/>
              <a:t> </a:t>
            </a:r>
            <a:r>
              <a:rPr lang="en-US" altLang="zh-CN" sz="5400" b="1" dirty="0"/>
              <a:t>for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endParaRPr kumimoji="1"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0315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Auto-encoder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663" y="4037012"/>
            <a:ext cx="10515600" cy="19827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</a:t>
            </a:r>
            <a:r>
              <a:rPr lang="en-US" altLang="zh-CN" sz="3200" dirty="0" smtClean="0"/>
              <a:t>ncode </a:t>
            </a:r>
            <a:r>
              <a:rPr lang="en-US" altLang="zh-CN" sz="3200" dirty="0"/>
              <a:t>the input </a:t>
            </a:r>
            <a:r>
              <a:rPr lang="en-US" altLang="zh-CN" sz="3200" b="1" i="1" dirty="0"/>
              <a:t>v</a:t>
            </a:r>
            <a:r>
              <a:rPr lang="en-US" altLang="zh-CN" sz="3200" b="1" dirty="0" smtClean="0"/>
              <a:t> </a:t>
            </a:r>
            <a:r>
              <a:rPr lang="en-US" altLang="zh-CN" sz="3200" dirty="0"/>
              <a:t>into some </a:t>
            </a:r>
            <a:r>
              <a:rPr lang="en-US" altLang="zh-CN" sz="3200" dirty="0" smtClean="0"/>
              <a:t>representation </a:t>
            </a:r>
            <a:r>
              <a:rPr lang="en-US" altLang="zh-CN" sz="3200" b="1" i="1" dirty="0" smtClean="0"/>
              <a:t>c(</a:t>
            </a:r>
            <a:r>
              <a:rPr lang="en-US" altLang="zh-CN" sz="3200" b="1" i="1" dirty="0"/>
              <a:t>v</a:t>
            </a:r>
            <a:r>
              <a:rPr lang="en-US" altLang="zh-CN" sz="3200" b="1" i="1" dirty="0" smtClean="0"/>
              <a:t>)</a:t>
            </a:r>
            <a:r>
              <a:rPr lang="en-US" altLang="zh-CN" sz="3200" i="1" dirty="0" smtClean="0"/>
              <a:t> </a:t>
            </a:r>
            <a:r>
              <a:rPr lang="en-US" altLang="zh-CN" sz="3200" dirty="0"/>
              <a:t>so that the input can be reconstructed from that </a:t>
            </a:r>
            <a:r>
              <a:rPr lang="en-US" altLang="zh-CN" sz="3200" dirty="0" smtClean="0"/>
              <a:t>representation</a:t>
            </a:r>
          </a:p>
          <a:p>
            <a:pPr lvl="1"/>
            <a:r>
              <a:rPr lang="en-US" altLang="zh-CN" sz="2800" dirty="0" smtClean="0"/>
              <a:t>Encoding function </a:t>
            </a:r>
            <a:r>
              <a:rPr lang="en-US" altLang="zh-CN" sz="2800" b="1" i="1" dirty="0" smtClean="0"/>
              <a:t>c(v)</a:t>
            </a:r>
          </a:p>
          <a:p>
            <a:pPr lvl="1"/>
            <a:r>
              <a:rPr lang="en-US" altLang="zh-CN" sz="2800" dirty="0" smtClean="0"/>
              <a:t>Decoding function </a:t>
            </a:r>
            <a:r>
              <a:rPr lang="en-US" altLang="zh-CN" sz="2800" b="1" i="1" dirty="0" smtClean="0"/>
              <a:t>f(c(v))</a:t>
            </a:r>
            <a:endParaRPr lang="zh-CN" altLang="en-US" sz="2800" b="1" i="1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3589338" y="3210014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307414" y="3210014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260026" y="2209800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AutoShape 7"/>
          <p:cNvCxnSpPr>
            <a:cxnSpLocks noChangeShapeType="1"/>
            <a:stCxn id="6" idx="4"/>
            <a:endCxn id="4" idx="1"/>
          </p:cNvCxnSpPr>
          <p:nvPr/>
        </p:nvCxnSpPr>
        <p:spPr bwMode="auto">
          <a:xfrm>
            <a:off x="3425920" y="2571590"/>
            <a:ext cx="212006" cy="6835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AutoShape 8"/>
          <p:cNvCxnSpPr>
            <a:cxnSpLocks noChangeShapeType="1"/>
            <a:stCxn id="6" idx="5"/>
            <a:endCxn id="5" idx="1"/>
          </p:cNvCxnSpPr>
          <p:nvPr/>
        </p:nvCxnSpPr>
        <p:spPr bwMode="auto">
          <a:xfrm>
            <a:off x="3543226" y="2518608"/>
            <a:ext cx="812777" cy="73648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3984625" y="2209800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AutoShape 10"/>
          <p:cNvCxnSpPr>
            <a:cxnSpLocks noChangeShapeType="1"/>
            <a:stCxn id="9" idx="3"/>
            <a:endCxn id="4" idx="0"/>
          </p:cNvCxnSpPr>
          <p:nvPr/>
        </p:nvCxnSpPr>
        <p:spPr bwMode="auto">
          <a:xfrm flipH="1">
            <a:off x="3755232" y="2518608"/>
            <a:ext cx="277982" cy="69140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AutoShape 11"/>
          <p:cNvCxnSpPr>
            <a:cxnSpLocks noChangeShapeType="1"/>
            <a:stCxn id="9" idx="5"/>
            <a:endCxn id="5" idx="0"/>
          </p:cNvCxnSpPr>
          <p:nvPr/>
        </p:nvCxnSpPr>
        <p:spPr bwMode="auto">
          <a:xfrm>
            <a:off x="4267824" y="2518608"/>
            <a:ext cx="205484" cy="69140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4645195" y="2209800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AutoShape 13"/>
          <p:cNvCxnSpPr>
            <a:cxnSpLocks noChangeShapeType="1"/>
            <a:stCxn id="12" idx="3"/>
            <a:endCxn id="4" idx="7"/>
          </p:cNvCxnSpPr>
          <p:nvPr/>
        </p:nvCxnSpPr>
        <p:spPr bwMode="auto">
          <a:xfrm flipH="1">
            <a:off x="3872538" y="2518608"/>
            <a:ext cx="821247" cy="73648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AutoShape 14"/>
          <p:cNvCxnSpPr>
            <a:cxnSpLocks noChangeShapeType="1"/>
            <a:stCxn id="12" idx="4"/>
            <a:endCxn id="5" idx="7"/>
          </p:cNvCxnSpPr>
          <p:nvPr/>
        </p:nvCxnSpPr>
        <p:spPr bwMode="auto">
          <a:xfrm flipH="1">
            <a:off x="4590613" y="2571590"/>
            <a:ext cx="220476" cy="6835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37" y="3323457"/>
            <a:ext cx="154756" cy="15475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00568"/>
            <a:ext cx="549384" cy="345622"/>
          </a:xfrm>
          <a:prstGeom prst="rect">
            <a:avLst/>
          </a:prstGeom>
        </p:spPr>
      </p:pic>
      <p:sp>
        <p:nvSpPr>
          <p:cNvPr id="73" name="Oval 4"/>
          <p:cNvSpPr>
            <a:spLocks noChangeArrowheads="1"/>
          </p:cNvSpPr>
          <p:nvPr/>
        </p:nvSpPr>
        <p:spPr bwMode="auto">
          <a:xfrm>
            <a:off x="7605012" y="3580942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8323088" y="3580942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6"/>
          <p:cNvSpPr>
            <a:spLocks noChangeArrowheads="1"/>
          </p:cNvSpPr>
          <p:nvPr/>
        </p:nvSpPr>
        <p:spPr bwMode="auto">
          <a:xfrm>
            <a:off x="7275700" y="2580728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8000299" y="2580728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12"/>
          <p:cNvSpPr>
            <a:spLocks noChangeArrowheads="1"/>
          </p:cNvSpPr>
          <p:nvPr/>
        </p:nvSpPr>
        <p:spPr bwMode="auto">
          <a:xfrm>
            <a:off x="8660869" y="2580728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4" name="图片 8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11" y="3694385"/>
            <a:ext cx="154756" cy="154756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571496"/>
            <a:ext cx="549384" cy="345622"/>
          </a:xfrm>
          <a:prstGeom prst="rect">
            <a:avLst/>
          </a:prstGeom>
        </p:spPr>
      </p:pic>
      <p:sp>
        <p:nvSpPr>
          <p:cNvPr id="107" name="Oval 4"/>
          <p:cNvSpPr>
            <a:spLocks noChangeArrowheads="1"/>
          </p:cNvSpPr>
          <p:nvPr/>
        </p:nvSpPr>
        <p:spPr bwMode="auto">
          <a:xfrm>
            <a:off x="7645324" y="1684015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5"/>
          <p:cNvSpPr>
            <a:spLocks noChangeArrowheads="1"/>
          </p:cNvSpPr>
          <p:nvPr/>
        </p:nvSpPr>
        <p:spPr bwMode="auto">
          <a:xfrm>
            <a:off x="8363400" y="1684015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9" name="图片 18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400" y="1697282"/>
            <a:ext cx="154756" cy="242451"/>
          </a:xfrm>
          <a:prstGeom prst="rect">
            <a:avLst/>
          </a:prstGeom>
        </p:spPr>
      </p:pic>
      <p:cxnSp>
        <p:nvCxnSpPr>
          <p:cNvPr id="127" name="直接箭头连接符 126"/>
          <p:cNvCxnSpPr>
            <a:stCxn id="73" idx="1"/>
            <a:endCxn id="75" idx="4"/>
          </p:cNvCxnSpPr>
          <p:nvPr/>
        </p:nvCxnSpPr>
        <p:spPr>
          <a:xfrm flipH="1" flipV="1">
            <a:off x="7441594" y="2942518"/>
            <a:ext cx="212006" cy="683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73" idx="0"/>
            <a:endCxn id="78" idx="3"/>
          </p:cNvCxnSpPr>
          <p:nvPr/>
        </p:nvCxnSpPr>
        <p:spPr>
          <a:xfrm flipV="1">
            <a:off x="7770906" y="2889536"/>
            <a:ext cx="277982" cy="6914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73" idx="7"/>
            <a:endCxn id="81" idx="3"/>
          </p:cNvCxnSpPr>
          <p:nvPr/>
        </p:nvCxnSpPr>
        <p:spPr>
          <a:xfrm flipV="1">
            <a:off x="7888212" y="2889536"/>
            <a:ext cx="821247" cy="736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74" idx="0"/>
            <a:endCxn id="78" idx="5"/>
          </p:cNvCxnSpPr>
          <p:nvPr/>
        </p:nvCxnSpPr>
        <p:spPr>
          <a:xfrm flipH="1" flipV="1">
            <a:off x="8283498" y="2889536"/>
            <a:ext cx="205484" cy="6914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74" idx="1"/>
            <a:endCxn id="75" idx="5"/>
          </p:cNvCxnSpPr>
          <p:nvPr/>
        </p:nvCxnSpPr>
        <p:spPr>
          <a:xfrm flipH="1" flipV="1">
            <a:off x="7558900" y="2889536"/>
            <a:ext cx="812777" cy="736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74" idx="7"/>
            <a:endCxn id="81" idx="4"/>
          </p:cNvCxnSpPr>
          <p:nvPr/>
        </p:nvCxnSpPr>
        <p:spPr>
          <a:xfrm flipV="1">
            <a:off x="8606287" y="2942518"/>
            <a:ext cx="220476" cy="683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75" idx="0"/>
            <a:endCxn id="107" idx="3"/>
          </p:cNvCxnSpPr>
          <p:nvPr/>
        </p:nvCxnSpPr>
        <p:spPr>
          <a:xfrm flipV="1">
            <a:off x="7441594" y="1946738"/>
            <a:ext cx="252318" cy="633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75" idx="7"/>
            <a:endCxn id="108" idx="3"/>
          </p:cNvCxnSpPr>
          <p:nvPr/>
        </p:nvCxnSpPr>
        <p:spPr>
          <a:xfrm flipV="1">
            <a:off x="7558900" y="1946737"/>
            <a:ext cx="853089" cy="6869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>
            <a:stCxn id="81" idx="1"/>
            <a:endCxn id="107" idx="5"/>
          </p:cNvCxnSpPr>
          <p:nvPr/>
        </p:nvCxnSpPr>
        <p:spPr>
          <a:xfrm flipH="1" flipV="1">
            <a:off x="7928524" y="1946737"/>
            <a:ext cx="780935" cy="6869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stCxn id="78" idx="1"/>
            <a:endCxn id="107" idx="4"/>
          </p:cNvCxnSpPr>
          <p:nvPr/>
        </p:nvCxnSpPr>
        <p:spPr>
          <a:xfrm flipH="1" flipV="1">
            <a:off x="7811218" y="1991813"/>
            <a:ext cx="237670" cy="6418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78" idx="7"/>
            <a:endCxn id="108" idx="4"/>
          </p:cNvCxnSpPr>
          <p:nvPr/>
        </p:nvCxnSpPr>
        <p:spPr>
          <a:xfrm flipV="1">
            <a:off x="8283498" y="1991813"/>
            <a:ext cx="245796" cy="6418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>
            <a:stCxn id="81" idx="0"/>
            <a:endCxn id="108" idx="5"/>
          </p:cNvCxnSpPr>
          <p:nvPr/>
        </p:nvCxnSpPr>
        <p:spPr>
          <a:xfrm flipH="1" flipV="1">
            <a:off x="8646599" y="1946738"/>
            <a:ext cx="180164" cy="633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图片 1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23" y="3119662"/>
            <a:ext cx="466848" cy="345622"/>
          </a:xfrm>
          <a:prstGeom prst="rect">
            <a:avLst/>
          </a:prstGeom>
        </p:spPr>
      </p:pic>
      <p:pic>
        <p:nvPicPr>
          <p:cNvPr id="194" name="图片 1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24" y="1991813"/>
            <a:ext cx="518433" cy="345622"/>
          </a:xfrm>
          <a:prstGeom prst="rect">
            <a:avLst/>
          </a:prstGeom>
        </p:spPr>
      </p:pic>
      <p:sp>
        <p:nvSpPr>
          <p:cNvPr id="15" name="左右箭头 14"/>
          <p:cNvSpPr/>
          <p:nvPr/>
        </p:nvSpPr>
        <p:spPr>
          <a:xfrm>
            <a:off x="5518856" y="2722430"/>
            <a:ext cx="685800" cy="208755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Encoding and decoding functions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438" y="1600201"/>
            <a:ext cx="6311624" cy="45259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Nonlinear function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360000" indent="0">
              <a:buNone/>
            </a:pPr>
            <a:endParaRPr lang="zh-CN" altLang="en-US" dirty="0"/>
          </a:p>
          <a:p>
            <a:r>
              <a:rPr lang="en-US" altLang="zh-CN" dirty="0" smtClean="0"/>
              <a:t>If </a:t>
            </a:r>
            <a:r>
              <a:rPr lang="en-US" altLang="zh-CN" b="1" i="1" dirty="0" smtClean="0"/>
              <a:t>c</a:t>
            </a:r>
            <a:r>
              <a:rPr lang="en-US" altLang="zh-CN" dirty="0" smtClean="0"/>
              <a:t> and </a:t>
            </a:r>
            <a:r>
              <a:rPr lang="en-US" altLang="zh-CN" b="1" i="1" dirty="0" smtClean="0"/>
              <a:t>f</a:t>
            </a:r>
            <a:r>
              <a:rPr lang="en-US" altLang="zh-CN" dirty="0" smtClean="0"/>
              <a:t> are binary, then the functions can be used as probabilities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27528"/>
            <a:ext cx="3251087" cy="300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694748"/>
            <a:ext cx="3253332" cy="300860"/>
          </a:xfrm>
          <a:prstGeom prst="rect">
            <a:avLst/>
          </a:prstGeom>
        </p:spPr>
      </p:pic>
      <p:sp>
        <p:nvSpPr>
          <p:cNvPr id="36" name="Oval 4"/>
          <p:cNvSpPr>
            <a:spLocks noChangeArrowheads="1"/>
          </p:cNvSpPr>
          <p:nvPr/>
        </p:nvSpPr>
        <p:spPr bwMode="auto">
          <a:xfrm>
            <a:off x="8347457" y="3627457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5"/>
          <p:cNvSpPr>
            <a:spLocks noChangeArrowheads="1"/>
          </p:cNvSpPr>
          <p:nvPr/>
        </p:nvSpPr>
        <p:spPr bwMode="auto">
          <a:xfrm>
            <a:off x="9065533" y="3627457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6"/>
          <p:cNvSpPr>
            <a:spLocks noChangeArrowheads="1"/>
          </p:cNvSpPr>
          <p:nvPr/>
        </p:nvSpPr>
        <p:spPr bwMode="auto">
          <a:xfrm>
            <a:off x="8018145" y="2627243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9"/>
          <p:cNvSpPr>
            <a:spLocks noChangeArrowheads="1"/>
          </p:cNvSpPr>
          <p:nvPr/>
        </p:nvSpPr>
        <p:spPr bwMode="auto">
          <a:xfrm>
            <a:off x="8742744" y="2627243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12"/>
          <p:cNvSpPr>
            <a:spLocks noChangeArrowheads="1"/>
          </p:cNvSpPr>
          <p:nvPr/>
        </p:nvSpPr>
        <p:spPr bwMode="auto">
          <a:xfrm>
            <a:off x="9403314" y="2627243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56" y="3740900"/>
            <a:ext cx="154756" cy="15475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45" y="2618011"/>
            <a:ext cx="549384" cy="345622"/>
          </a:xfrm>
          <a:prstGeom prst="rect">
            <a:avLst/>
          </a:prstGeom>
        </p:spPr>
      </p:pic>
      <p:sp>
        <p:nvSpPr>
          <p:cNvPr id="43" name="Oval 4"/>
          <p:cNvSpPr>
            <a:spLocks noChangeArrowheads="1"/>
          </p:cNvSpPr>
          <p:nvPr/>
        </p:nvSpPr>
        <p:spPr bwMode="auto">
          <a:xfrm>
            <a:off x="8387769" y="1730530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5"/>
          <p:cNvSpPr>
            <a:spLocks noChangeArrowheads="1"/>
          </p:cNvSpPr>
          <p:nvPr/>
        </p:nvSpPr>
        <p:spPr bwMode="auto">
          <a:xfrm>
            <a:off x="9105845" y="1730530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45" y="1743797"/>
            <a:ext cx="154756" cy="242451"/>
          </a:xfrm>
          <a:prstGeom prst="rect">
            <a:avLst/>
          </a:prstGeom>
        </p:spPr>
      </p:pic>
      <p:cxnSp>
        <p:nvCxnSpPr>
          <p:cNvPr id="46" name="直接箭头连接符 45"/>
          <p:cNvCxnSpPr>
            <a:stCxn id="36" idx="1"/>
            <a:endCxn id="38" idx="4"/>
          </p:cNvCxnSpPr>
          <p:nvPr/>
        </p:nvCxnSpPr>
        <p:spPr>
          <a:xfrm flipH="1" flipV="1">
            <a:off x="8184039" y="2989033"/>
            <a:ext cx="212006" cy="683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6" idx="0"/>
            <a:endCxn id="39" idx="3"/>
          </p:cNvCxnSpPr>
          <p:nvPr/>
        </p:nvCxnSpPr>
        <p:spPr>
          <a:xfrm flipV="1">
            <a:off x="8513351" y="2936051"/>
            <a:ext cx="277982" cy="6914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6" idx="7"/>
            <a:endCxn id="40" idx="3"/>
          </p:cNvCxnSpPr>
          <p:nvPr/>
        </p:nvCxnSpPr>
        <p:spPr>
          <a:xfrm flipV="1">
            <a:off x="8630657" y="2936051"/>
            <a:ext cx="821247" cy="736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7" idx="0"/>
            <a:endCxn id="39" idx="5"/>
          </p:cNvCxnSpPr>
          <p:nvPr/>
        </p:nvCxnSpPr>
        <p:spPr>
          <a:xfrm flipH="1" flipV="1">
            <a:off x="9025943" y="2936051"/>
            <a:ext cx="205484" cy="6914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37" idx="1"/>
            <a:endCxn id="38" idx="5"/>
          </p:cNvCxnSpPr>
          <p:nvPr/>
        </p:nvCxnSpPr>
        <p:spPr>
          <a:xfrm flipH="1" flipV="1">
            <a:off x="8301345" y="2936051"/>
            <a:ext cx="812777" cy="736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7" idx="7"/>
            <a:endCxn id="40" idx="4"/>
          </p:cNvCxnSpPr>
          <p:nvPr/>
        </p:nvCxnSpPr>
        <p:spPr>
          <a:xfrm flipV="1">
            <a:off x="9348732" y="2989033"/>
            <a:ext cx="220476" cy="683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8" idx="0"/>
            <a:endCxn id="43" idx="3"/>
          </p:cNvCxnSpPr>
          <p:nvPr/>
        </p:nvCxnSpPr>
        <p:spPr>
          <a:xfrm flipV="1">
            <a:off x="8184039" y="1993253"/>
            <a:ext cx="252318" cy="633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38" idx="7"/>
            <a:endCxn id="44" idx="3"/>
          </p:cNvCxnSpPr>
          <p:nvPr/>
        </p:nvCxnSpPr>
        <p:spPr>
          <a:xfrm flipV="1">
            <a:off x="8301345" y="1993252"/>
            <a:ext cx="853089" cy="6869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0" idx="1"/>
            <a:endCxn id="43" idx="5"/>
          </p:cNvCxnSpPr>
          <p:nvPr/>
        </p:nvCxnSpPr>
        <p:spPr>
          <a:xfrm flipH="1" flipV="1">
            <a:off x="8670969" y="1993252"/>
            <a:ext cx="780935" cy="6869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39" idx="1"/>
            <a:endCxn id="43" idx="4"/>
          </p:cNvCxnSpPr>
          <p:nvPr/>
        </p:nvCxnSpPr>
        <p:spPr>
          <a:xfrm flipH="1" flipV="1">
            <a:off x="8553663" y="2038328"/>
            <a:ext cx="237670" cy="6418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9" idx="7"/>
            <a:endCxn id="44" idx="4"/>
          </p:cNvCxnSpPr>
          <p:nvPr/>
        </p:nvCxnSpPr>
        <p:spPr>
          <a:xfrm flipV="1">
            <a:off x="9025943" y="2038328"/>
            <a:ext cx="245796" cy="6418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0" idx="0"/>
            <a:endCxn id="44" idx="5"/>
          </p:cNvCxnSpPr>
          <p:nvPr/>
        </p:nvCxnSpPr>
        <p:spPr>
          <a:xfrm flipH="1" flipV="1">
            <a:off x="9389044" y="1993253"/>
            <a:ext cx="180164" cy="633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968" y="3166177"/>
            <a:ext cx="466848" cy="345622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969" y="2038328"/>
            <a:ext cx="518433" cy="3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Loss function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Minimize the reconstruction error or </a:t>
            </a:r>
            <a:r>
              <a:rPr lang="en-US" altLang="zh-CN" dirty="0">
                <a:solidFill>
                  <a:srgbClr val="0070C0"/>
                </a:solidFill>
              </a:rPr>
              <a:t>the negative data log-likelihood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Gaussian probability (</a:t>
            </a:r>
            <a:r>
              <a:rPr lang="en-US" altLang="zh-CN" i="1" dirty="0"/>
              <a:t>v</a:t>
            </a:r>
            <a:r>
              <a:rPr lang="en-US" altLang="zh-CN" dirty="0"/>
              <a:t> is real)</a:t>
            </a:r>
          </a:p>
          <a:p>
            <a:pPr lvl="1"/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 then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Binomial probability (</a:t>
            </a:r>
            <a:r>
              <a:rPr lang="en-US" altLang="zh-CN" i="1" dirty="0"/>
              <a:t>v</a:t>
            </a:r>
            <a:r>
              <a:rPr lang="en-US" altLang="zh-CN" dirty="0"/>
              <a:t> is binary)</a:t>
            </a:r>
          </a:p>
          <a:p>
            <a:pPr lvl="1"/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 then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44" y="2514601"/>
            <a:ext cx="2712157" cy="2931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49" y="3567120"/>
            <a:ext cx="4003251" cy="5267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330826"/>
            <a:ext cx="5257800" cy="3155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82" y="4332138"/>
            <a:ext cx="2718118" cy="3017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46" y="6046913"/>
            <a:ext cx="6172200" cy="28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43800" y="2409965"/>
                <a:ext cx="289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accent2"/>
                    </a:solidFill>
                  </a:rPr>
                  <a:t>: average over samples</a:t>
                </a:r>
                <a:r>
                  <a:rPr lang="zh-CN" altLang="en-US" sz="20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409965"/>
                <a:ext cx="2895600" cy="707886"/>
              </a:xfrm>
              <a:prstGeom prst="rect">
                <a:avLst/>
              </a:prstGeom>
              <a:blipFill rotWithShape="0">
                <a:blip r:embed="rId12"/>
                <a:stretch>
                  <a:fillRect l="-2316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72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trivial solution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0217"/>
                <a:ext cx="6400800" cy="283691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In the following case</a:t>
                </a:r>
              </a:p>
              <a:p>
                <a:pPr lvl="1"/>
                <a:r>
                  <a:rPr lang="en-US" altLang="zh-CN" dirty="0" smtClean="0"/>
                  <a:t>Binary units</a:t>
                </a:r>
              </a:p>
              <a:p>
                <a:pPr lvl="1"/>
                <a:r>
                  <a:rPr lang="en-US" altLang="zh-CN" dirty="0" smtClean="0"/>
                  <a:t>The number of hidden units is equal to the number of visible units </a:t>
                </a:r>
                <a:endParaRPr lang="en-US" altLang="zh-CN" dirty="0"/>
              </a:p>
              <a:p>
                <a:r>
                  <a:rPr lang="en-US" altLang="zh-CN" dirty="0" smtClean="0"/>
                  <a:t>There is a trivial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𝐼</m:t>
                    </m:r>
                    <m:r>
                      <a:rPr lang="en-US" altLang="zh-CN" b="0" i="0" dirty="0" smtClean="0">
                        <a:latin typeface="Cambria Math"/>
                      </a:rPr>
                      <m:t>, </m:t>
                    </m:r>
                    <m:r>
                      <a:rPr lang="en-US" altLang="zh-CN" b="0" i="1" dirty="0" smtClean="0">
                        <a:latin typeface="Cambria Math"/>
                      </a:rPr>
                      <m:t>𝜂</m:t>
                    </m:r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en-US" altLang="zh-CN" b="0" i="1" dirty="0" smtClean="0">
                        <a:latin typeface="Cambria Math"/>
                      </a:rPr>
                      <m:t>𝜃</m:t>
                    </m:r>
                    <m:r>
                      <a:rPr lang="en-US" altLang="zh-CN" b="0" i="1" dirty="0" smtClean="0">
                        <a:latin typeface="Cambria Math"/>
                      </a:rPr>
                      <m:t>=−0.5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0217"/>
                <a:ext cx="6400800" cy="2836910"/>
              </a:xfrm>
              <a:blipFill rotWithShape="0">
                <a:blip r:embed="rId9"/>
                <a:stretch>
                  <a:fillRect l="-1714" t="-4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001001" y="3888548"/>
            <a:ext cx="3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23944" y="3874067"/>
            <a:ext cx="3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08921" y="4967616"/>
            <a:ext cx="3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458356" y="4970887"/>
            <a:ext cx="3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23219" y="4086907"/>
            <a:ext cx="3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0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009009" y="4152068"/>
            <a:ext cx="3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0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52583" y="4673609"/>
            <a:ext cx="3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0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045235" y="4684572"/>
            <a:ext cx="3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0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51" name="表格 50"/>
          <p:cNvGraphicFramePr>
            <a:graphicFrameLocks noGrp="1"/>
          </p:cNvGraphicFramePr>
          <p:nvPr>
            <p:extLst/>
          </p:nvPr>
        </p:nvGraphicFramePr>
        <p:xfrm>
          <a:off x="2209800" y="4471539"/>
          <a:ext cx="51054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98"/>
                <a:gridCol w="1432562"/>
                <a:gridCol w="853438"/>
                <a:gridCol w="1371600"/>
                <a:gridCol w="838202"/>
              </a:tblGrid>
              <a:tr h="586011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 smtClean="0"/>
                    </a:p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-0.5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-0.5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0.5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0.5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8470547" y="2602475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9188623" y="2602475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8141235" y="1602261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AutoShape 7"/>
          <p:cNvCxnSpPr>
            <a:cxnSpLocks noChangeShapeType="1"/>
            <a:stCxn id="55" idx="4"/>
            <a:endCxn id="53" idx="1"/>
          </p:cNvCxnSpPr>
          <p:nvPr/>
        </p:nvCxnSpPr>
        <p:spPr bwMode="auto">
          <a:xfrm>
            <a:off x="8307129" y="1964051"/>
            <a:ext cx="212006" cy="6835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AutoShape 8"/>
          <p:cNvCxnSpPr>
            <a:cxnSpLocks noChangeShapeType="1"/>
            <a:stCxn id="55" idx="5"/>
            <a:endCxn id="54" idx="1"/>
          </p:cNvCxnSpPr>
          <p:nvPr/>
        </p:nvCxnSpPr>
        <p:spPr bwMode="auto">
          <a:xfrm>
            <a:off x="8424435" y="1911069"/>
            <a:ext cx="812777" cy="73648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9526404" y="1602261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AutoShape 13"/>
          <p:cNvCxnSpPr>
            <a:cxnSpLocks noChangeShapeType="1"/>
            <a:stCxn id="61" idx="3"/>
            <a:endCxn id="53" idx="7"/>
          </p:cNvCxnSpPr>
          <p:nvPr/>
        </p:nvCxnSpPr>
        <p:spPr bwMode="auto">
          <a:xfrm flipH="1">
            <a:off x="8753747" y="1911069"/>
            <a:ext cx="821247" cy="73648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AutoShape 14"/>
          <p:cNvCxnSpPr>
            <a:cxnSpLocks noChangeShapeType="1"/>
            <a:stCxn id="61" idx="4"/>
            <a:endCxn id="54" idx="7"/>
          </p:cNvCxnSpPr>
          <p:nvPr/>
        </p:nvCxnSpPr>
        <p:spPr bwMode="auto">
          <a:xfrm flipH="1">
            <a:off x="9471822" y="1964051"/>
            <a:ext cx="220476" cy="6835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46" y="2715918"/>
            <a:ext cx="154756" cy="154756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9" y="1593029"/>
            <a:ext cx="549384" cy="345622"/>
          </a:xfrm>
          <a:prstGeom prst="rect">
            <a:avLst/>
          </a:prstGeom>
        </p:spPr>
      </p:pic>
      <p:sp>
        <p:nvSpPr>
          <p:cNvPr id="68" name="Oval 4"/>
          <p:cNvSpPr>
            <a:spLocks noChangeArrowheads="1"/>
          </p:cNvSpPr>
          <p:nvPr/>
        </p:nvSpPr>
        <p:spPr bwMode="auto">
          <a:xfrm>
            <a:off x="8381646" y="5384342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9099722" y="5384342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8052334" y="4384128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12"/>
          <p:cNvSpPr>
            <a:spLocks noChangeArrowheads="1"/>
          </p:cNvSpPr>
          <p:nvPr/>
        </p:nvSpPr>
        <p:spPr bwMode="auto">
          <a:xfrm>
            <a:off x="9437503" y="4384128"/>
            <a:ext cx="331788" cy="361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3" name="图片 7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45" y="5497785"/>
            <a:ext cx="154756" cy="154756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34" y="4374896"/>
            <a:ext cx="549384" cy="345622"/>
          </a:xfrm>
          <a:prstGeom prst="rect">
            <a:avLst/>
          </a:prstGeom>
        </p:spPr>
      </p:pic>
      <p:sp>
        <p:nvSpPr>
          <p:cNvPr id="75" name="Oval 4"/>
          <p:cNvSpPr>
            <a:spLocks noChangeArrowheads="1"/>
          </p:cNvSpPr>
          <p:nvPr/>
        </p:nvSpPr>
        <p:spPr bwMode="auto">
          <a:xfrm>
            <a:off x="8421958" y="3487415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5"/>
          <p:cNvSpPr>
            <a:spLocks noChangeArrowheads="1"/>
          </p:cNvSpPr>
          <p:nvPr/>
        </p:nvSpPr>
        <p:spPr bwMode="auto">
          <a:xfrm>
            <a:off x="9140034" y="3487415"/>
            <a:ext cx="331789" cy="3077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7" name="图片 7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4" y="3500682"/>
            <a:ext cx="154756" cy="242451"/>
          </a:xfrm>
          <a:prstGeom prst="rect">
            <a:avLst/>
          </a:prstGeom>
        </p:spPr>
      </p:pic>
      <p:cxnSp>
        <p:nvCxnSpPr>
          <p:cNvPr id="78" name="直接箭头连接符 77"/>
          <p:cNvCxnSpPr>
            <a:stCxn id="68" idx="1"/>
            <a:endCxn id="70" idx="4"/>
          </p:cNvCxnSpPr>
          <p:nvPr/>
        </p:nvCxnSpPr>
        <p:spPr>
          <a:xfrm flipH="1" flipV="1">
            <a:off x="8218228" y="4745918"/>
            <a:ext cx="212006" cy="683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68" idx="7"/>
            <a:endCxn id="72" idx="3"/>
          </p:cNvCxnSpPr>
          <p:nvPr/>
        </p:nvCxnSpPr>
        <p:spPr>
          <a:xfrm flipV="1">
            <a:off x="8664846" y="4692936"/>
            <a:ext cx="821247" cy="7364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69" idx="1"/>
            <a:endCxn id="70" idx="5"/>
          </p:cNvCxnSpPr>
          <p:nvPr/>
        </p:nvCxnSpPr>
        <p:spPr>
          <a:xfrm flipH="1" flipV="1">
            <a:off x="8335534" y="4692936"/>
            <a:ext cx="812777" cy="7364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69" idx="7"/>
            <a:endCxn id="72" idx="4"/>
          </p:cNvCxnSpPr>
          <p:nvPr/>
        </p:nvCxnSpPr>
        <p:spPr>
          <a:xfrm flipV="1">
            <a:off x="9382921" y="4745918"/>
            <a:ext cx="220476" cy="683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0" idx="0"/>
            <a:endCxn id="75" idx="3"/>
          </p:cNvCxnSpPr>
          <p:nvPr/>
        </p:nvCxnSpPr>
        <p:spPr>
          <a:xfrm flipV="1">
            <a:off x="8218228" y="3750138"/>
            <a:ext cx="252318" cy="633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70" idx="7"/>
            <a:endCxn id="76" idx="3"/>
          </p:cNvCxnSpPr>
          <p:nvPr/>
        </p:nvCxnSpPr>
        <p:spPr>
          <a:xfrm flipV="1">
            <a:off x="8335534" y="3750137"/>
            <a:ext cx="853089" cy="6869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72" idx="1"/>
            <a:endCxn id="75" idx="5"/>
          </p:cNvCxnSpPr>
          <p:nvPr/>
        </p:nvCxnSpPr>
        <p:spPr>
          <a:xfrm flipH="1" flipV="1">
            <a:off x="8705158" y="3750137"/>
            <a:ext cx="780935" cy="6869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2" idx="0"/>
            <a:endCxn id="76" idx="5"/>
          </p:cNvCxnSpPr>
          <p:nvPr/>
        </p:nvCxnSpPr>
        <p:spPr>
          <a:xfrm flipH="1" flipV="1">
            <a:off x="9423233" y="3750138"/>
            <a:ext cx="180164" cy="633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图片 8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57" y="4923062"/>
            <a:ext cx="466848" cy="345622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58" y="3795213"/>
            <a:ext cx="518433" cy="3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Denoising</a:t>
            </a:r>
            <a:r>
              <a:rPr lang="en-US" altLang="zh-CN" dirty="0" smtClean="0"/>
              <a:t> auto-encoder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内容占位符 79"/>
              <p:cNvSpPr>
                <a:spLocks noGrp="1"/>
              </p:cNvSpPr>
              <p:nvPr>
                <p:ph idx="1"/>
              </p:nvPr>
            </p:nvSpPr>
            <p:spPr>
              <a:xfrm>
                <a:off x="1400175" y="3352801"/>
                <a:ext cx="8810625" cy="2773363"/>
              </a:xfrm>
            </p:spPr>
            <p:txBody>
              <a:bodyPr/>
              <a:lstStyle/>
              <a:p>
                <a:r>
                  <a:rPr lang="en-US" altLang="zh-CN" dirty="0" smtClean="0"/>
                  <a:t>Corrupt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altLang="zh-CN" dirty="0" smtClean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𝑣</m:t>
                    </m:r>
                    <m:r>
                      <a:rPr lang="en-US" altLang="zh-CN" i="1" dirty="0" smtClean="0">
                        <a:latin typeface="Cambria Math"/>
                      </a:rPr>
                      <m:t>’ </m:t>
                    </m:r>
                  </m:oMath>
                </a14:m>
                <a:r>
                  <a:rPr lang="en-US" altLang="zh-CN" dirty="0" smtClean="0"/>
                  <a:t>by randomly setting some elements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altLang="zh-CN" dirty="0" smtClean="0"/>
                  <a:t> to zero.</a:t>
                </a:r>
              </a:p>
              <a:p>
                <a:r>
                  <a:rPr lang="en-US" altLang="zh-CN" dirty="0" smtClean="0"/>
                  <a:t>Use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𝑣</m:t>
                    </m:r>
                    <m:r>
                      <a:rPr lang="en-US" altLang="zh-CN" i="1" dirty="0" smtClean="0">
                        <a:latin typeface="Cambria Math"/>
                      </a:rPr>
                      <m:t>’ </m:t>
                    </m:r>
                  </m:oMath>
                </a14:m>
                <a:r>
                  <a:rPr lang="en-US" altLang="zh-CN" dirty="0" smtClean="0"/>
                  <a:t>as input and try to reconstruct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altLang="zh-CN" dirty="0" smtClean="0"/>
                  <a:t>. </a:t>
                </a:r>
              </a:p>
              <a:p>
                <a:pPr lvl="1"/>
                <a:r>
                  <a:rPr lang="en-US" altLang="zh-CN" dirty="0" smtClean="0"/>
                  <a:t>Ideally,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 the clean version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𝑣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内容占位符 7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0175" y="3352801"/>
                <a:ext cx="8810625" cy="2773363"/>
              </a:xfrm>
              <a:blipFill rotWithShape="0">
                <a:blip r:embed="rId8"/>
                <a:stretch>
                  <a:fillRect l="-1246" t="-3736" r="-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/>
          <p:cNvGrpSpPr/>
          <p:nvPr/>
        </p:nvGrpSpPr>
        <p:grpSpPr>
          <a:xfrm>
            <a:off x="5308600" y="2558142"/>
            <a:ext cx="1828800" cy="381000"/>
            <a:chOff x="4191000" y="2558142"/>
            <a:chExt cx="1828800" cy="381000"/>
          </a:xfrm>
        </p:grpSpPr>
        <p:sp>
          <p:nvSpPr>
            <p:cNvPr id="83" name="矩形 82"/>
            <p:cNvSpPr/>
            <p:nvPr/>
          </p:nvSpPr>
          <p:spPr>
            <a:xfrm>
              <a:off x="4191000" y="2558142"/>
              <a:ext cx="1828800" cy="381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267200" y="25908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4724400" y="25908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5181600" y="25908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5638800" y="2598057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2667000" y="2547258"/>
            <a:ext cx="1828800" cy="381000"/>
            <a:chOff x="1600200" y="2565399"/>
            <a:chExt cx="1828800" cy="381000"/>
          </a:xfrm>
        </p:grpSpPr>
        <p:sp>
          <p:nvSpPr>
            <p:cNvPr id="89" name="矩形 88"/>
            <p:cNvSpPr/>
            <p:nvPr/>
          </p:nvSpPr>
          <p:spPr>
            <a:xfrm>
              <a:off x="1600200" y="2565399"/>
              <a:ext cx="1828800" cy="381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676400" y="2598057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133600" y="2598057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590800" y="2598057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3048000" y="2605314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61000" y="1567542"/>
            <a:ext cx="1447800" cy="381000"/>
            <a:chOff x="4143828" y="1567542"/>
            <a:chExt cx="1447800" cy="381000"/>
          </a:xfrm>
        </p:grpSpPr>
        <p:sp>
          <p:nvSpPr>
            <p:cNvPr id="95" name="矩形 94"/>
            <p:cNvSpPr/>
            <p:nvPr/>
          </p:nvSpPr>
          <p:spPr>
            <a:xfrm>
              <a:off x="4143828" y="1567542"/>
              <a:ext cx="1447800" cy="381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4267200" y="16002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4724400" y="16002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5181600" y="16002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9" name="直接箭头连接符 98"/>
          <p:cNvCxnSpPr>
            <a:stCxn id="83" idx="1"/>
            <a:endCxn id="89" idx="3"/>
          </p:cNvCxnSpPr>
          <p:nvPr/>
        </p:nvCxnSpPr>
        <p:spPr>
          <a:xfrm flipH="1" flipV="1">
            <a:off x="4495800" y="2737758"/>
            <a:ext cx="812800" cy="108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89" idx="0"/>
            <a:endCxn id="95" idx="2"/>
          </p:cNvCxnSpPr>
          <p:nvPr/>
        </p:nvCxnSpPr>
        <p:spPr>
          <a:xfrm flipV="1">
            <a:off x="3581400" y="1948542"/>
            <a:ext cx="2603500" cy="59871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图片 1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53" y="3048000"/>
            <a:ext cx="154756" cy="154756"/>
          </a:xfrm>
          <a:prstGeom prst="rect">
            <a:avLst/>
          </a:prstGeom>
        </p:spPr>
      </p:pic>
      <p:pic>
        <p:nvPicPr>
          <p:cNvPr id="102" name="内容占位符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64" y="2971801"/>
            <a:ext cx="228600" cy="245623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451" y="1809395"/>
            <a:ext cx="476990" cy="353131"/>
          </a:xfrm>
          <a:prstGeom prst="rect">
            <a:avLst/>
          </a:prstGeom>
        </p:spPr>
      </p:pic>
      <p:grpSp>
        <p:nvGrpSpPr>
          <p:cNvPr id="104" name="组合 103"/>
          <p:cNvGrpSpPr/>
          <p:nvPr/>
        </p:nvGrpSpPr>
        <p:grpSpPr>
          <a:xfrm>
            <a:off x="7899400" y="2549073"/>
            <a:ext cx="1828800" cy="381000"/>
            <a:chOff x="4191000" y="2558142"/>
            <a:chExt cx="1828800" cy="381000"/>
          </a:xfrm>
        </p:grpSpPr>
        <p:sp>
          <p:nvSpPr>
            <p:cNvPr id="105" name="矩形 104"/>
            <p:cNvSpPr/>
            <p:nvPr/>
          </p:nvSpPr>
          <p:spPr>
            <a:xfrm>
              <a:off x="4191000" y="2558142"/>
              <a:ext cx="1828800" cy="381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4267200" y="25908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4724400" y="25908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5181600" y="25908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5638800" y="2598057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0" name="图片 10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91" y="1884147"/>
            <a:ext cx="417567" cy="278378"/>
          </a:xfrm>
          <a:prstGeom prst="rect">
            <a:avLst/>
          </a:prstGeom>
        </p:spPr>
      </p:pic>
      <p:cxnSp>
        <p:nvCxnSpPr>
          <p:cNvPr id="111" name="直接箭头连接符 110"/>
          <p:cNvCxnSpPr>
            <a:stCxn id="95" idx="2"/>
            <a:endCxn id="105" idx="0"/>
          </p:cNvCxnSpPr>
          <p:nvPr/>
        </p:nvCxnSpPr>
        <p:spPr>
          <a:xfrm>
            <a:off x="6184900" y="1948543"/>
            <a:ext cx="2628900" cy="600531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图片 1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99" y="2971801"/>
            <a:ext cx="154756" cy="242451"/>
          </a:xfrm>
          <a:prstGeom prst="rect">
            <a:avLst/>
          </a:prstGeom>
        </p:spPr>
      </p:pic>
      <p:cxnSp>
        <p:nvCxnSpPr>
          <p:cNvPr id="113" name="直接连接符 112"/>
          <p:cNvCxnSpPr/>
          <p:nvPr/>
        </p:nvCxnSpPr>
        <p:spPr>
          <a:xfrm flipV="1">
            <a:off x="2743200" y="2514600"/>
            <a:ext cx="304800" cy="50074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 flipV="1">
            <a:off x="2743200" y="2514600"/>
            <a:ext cx="304800" cy="457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3657600" y="2481945"/>
            <a:ext cx="304800" cy="50074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H="1" flipV="1">
            <a:off x="3657600" y="2481945"/>
            <a:ext cx="304800" cy="457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6498773" y="5765410"/>
            <a:ext cx="3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Vincent, et al., ICML, 2008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Auto-encoder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67249" y="2149475"/>
            <a:ext cx="4876800" cy="4572000"/>
          </a:xfrm>
        </p:spPr>
        <p:txBody>
          <a:bodyPr/>
          <a:lstStyle/>
          <a:p>
            <a:r>
              <a:rPr lang="en-US" altLang="zh-CN" dirty="0" smtClean="0"/>
              <a:t>Stack auto-encoders on top of each other</a:t>
            </a:r>
          </a:p>
          <a:p>
            <a:r>
              <a:rPr lang="en-US" altLang="zh-CN" dirty="0" smtClean="0"/>
              <a:t>Train layers one by one</a:t>
            </a:r>
          </a:p>
          <a:p>
            <a:r>
              <a:rPr lang="en-US" altLang="zh-CN" dirty="0" smtClean="0"/>
              <a:t>Fine tune with BP </a:t>
            </a:r>
          </a:p>
          <a:p>
            <a:r>
              <a:rPr lang="en-US" altLang="zh-CN" dirty="0" err="1" smtClean="0"/>
              <a:t>Sparsity</a:t>
            </a:r>
            <a:r>
              <a:rPr lang="en-US" altLang="zh-CN" dirty="0" smtClean="0"/>
              <a:t> or other regularizations can be used </a:t>
            </a:r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8367713" y="4827422"/>
            <a:ext cx="331789" cy="30779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9085789" y="4827422"/>
            <a:ext cx="331789" cy="30779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8038401" y="3962400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cxnSp>
        <p:nvCxnSpPr>
          <p:cNvPr id="7" name="AutoShape 7"/>
          <p:cNvCxnSpPr>
            <a:cxnSpLocks noChangeShapeType="1"/>
            <a:stCxn id="6" idx="4"/>
            <a:endCxn id="4" idx="1"/>
          </p:cNvCxnSpPr>
          <p:nvPr/>
        </p:nvCxnSpPr>
        <p:spPr bwMode="auto">
          <a:xfrm>
            <a:off x="8204295" y="4324190"/>
            <a:ext cx="212006" cy="54830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AutoShape 8"/>
          <p:cNvCxnSpPr>
            <a:cxnSpLocks noChangeShapeType="1"/>
            <a:stCxn id="6" idx="5"/>
            <a:endCxn id="5" idx="1"/>
          </p:cNvCxnSpPr>
          <p:nvPr/>
        </p:nvCxnSpPr>
        <p:spPr bwMode="auto">
          <a:xfrm>
            <a:off x="8321601" y="4271208"/>
            <a:ext cx="812777" cy="60129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8763000" y="3962400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cxnSp>
        <p:nvCxnSpPr>
          <p:cNvPr id="10" name="AutoShape 10"/>
          <p:cNvCxnSpPr>
            <a:cxnSpLocks noChangeShapeType="1"/>
            <a:stCxn id="9" idx="3"/>
            <a:endCxn id="4" idx="0"/>
          </p:cNvCxnSpPr>
          <p:nvPr/>
        </p:nvCxnSpPr>
        <p:spPr bwMode="auto">
          <a:xfrm flipH="1">
            <a:off x="8533607" y="4271208"/>
            <a:ext cx="277982" cy="55621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AutoShape 11"/>
          <p:cNvCxnSpPr>
            <a:cxnSpLocks noChangeShapeType="1"/>
            <a:stCxn id="9" idx="5"/>
            <a:endCxn id="5" idx="0"/>
          </p:cNvCxnSpPr>
          <p:nvPr/>
        </p:nvCxnSpPr>
        <p:spPr bwMode="auto">
          <a:xfrm>
            <a:off x="9046199" y="4271208"/>
            <a:ext cx="205484" cy="55621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9423570" y="3962400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cxnSp>
        <p:nvCxnSpPr>
          <p:cNvPr id="13" name="AutoShape 13"/>
          <p:cNvCxnSpPr>
            <a:cxnSpLocks noChangeShapeType="1"/>
            <a:stCxn id="12" idx="3"/>
            <a:endCxn id="4" idx="7"/>
          </p:cNvCxnSpPr>
          <p:nvPr/>
        </p:nvCxnSpPr>
        <p:spPr bwMode="auto">
          <a:xfrm flipH="1">
            <a:off x="8650913" y="4271208"/>
            <a:ext cx="821247" cy="60129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AutoShape 14"/>
          <p:cNvCxnSpPr>
            <a:cxnSpLocks noChangeShapeType="1"/>
            <a:stCxn id="12" idx="4"/>
            <a:endCxn id="5" idx="7"/>
          </p:cNvCxnSpPr>
          <p:nvPr/>
        </p:nvCxnSpPr>
        <p:spPr bwMode="auto">
          <a:xfrm flipH="1">
            <a:off x="9368988" y="4324190"/>
            <a:ext cx="220476" cy="54830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7718750" y="3095705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8443349" y="3095705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9" name="Oval 12"/>
          <p:cNvSpPr>
            <a:spLocks noChangeArrowheads="1"/>
          </p:cNvSpPr>
          <p:nvPr/>
        </p:nvSpPr>
        <p:spPr bwMode="auto">
          <a:xfrm>
            <a:off x="9103919" y="3095705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0" name="Oval 12"/>
          <p:cNvSpPr>
            <a:spLocks noChangeArrowheads="1"/>
          </p:cNvSpPr>
          <p:nvPr/>
        </p:nvSpPr>
        <p:spPr bwMode="auto">
          <a:xfrm>
            <a:off x="9739288" y="3095705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8003389" y="2057400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8727988" y="2057400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9388558" y="2057400"/>
            <a:ext cx="331788" cy="36179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cxnSp>
        <p:nvCxnSpPr>
          <p:cNvPr id="24" name="AutoShape 7"/>
          <p:cNvCxnSpPr>
            <a:cxnSpLocks noChangeShapeType="1"/>
            <a:stCxn id="17" idx="4"/>
            <a:endCxn id="6" idx="1"/>
          </p:cNvCxnSpPr>
          <p:nvPr/>
        </p:nvCxnSpPr>
        <p:spPr bwMode="auto">
          <a:xfrm>
            <a:off x="7884644" y="3457495"/>
            <a:ext cx="202346" cy="5578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AutoShape 7"/>
          <p:cNvCxnSpPr>
            <a:cxnSpLocks noChangeShapeType="1"/>
            <a:stCxn id="18" idx="3"/>
            <a:endCxn id="6" idx="0"/>
          </p:cNvCxnSpPr>
          <p:nvPr/>
        </p:nvCxnSpPr>
        <p:spPr bwMode="auto">
          <a:xfrm flipH="1">
            <a:off x="8204296" y="3404512"/>
            <a:ext cx="287643" cy="5578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AutoShape 7"/>
          <p:cNvCxnSpPr>
            <a:cxnSpLocks noChangeShapeType="1"/>
            <a:stCxn id="19" idx="3"/>
            <a:endCxn id="6" idx="7"/>
          </p:cNvCxnSpPr>
          <p:nvPr/>
        </p:nvCxnSpPr>
        <p:spPr bwMode="auto">
          <a:xfrm flipH="1">
            <a:off x="8321600" y="3404513"/>
            <a:ext cx="830908" cy="61087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AutoShape 7"/>
          <p:cNvCxnSpPr>
            <a:cxnSpLocks noChangeShapeType="1"/>
            <a:stCxn id="20" idx="3"/>
            <a:endCxn id="6" idx="7"/>
          </p:cNvCxnSpPr>
          <p:nvPr/>
        </p:nvCxnSpPr>
        <p:spPr bwMode="auto">
          <a:xfrm flipH="1">
            <a:off x="8321601" y="3404513"/>
            <a:ext cx="1466277" cy="61087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AutoShape 7"/>
          <p:cNvCxnSpPr>
            <a:cxnSpLocks noChangeShapeType="1"/>
            <a:stCxn id="17" idx="5"/>
            <a:endCxn id="9" idx="1"/>
          </p:cNvCxnSpPr>
          <p:nvPr/>
        </p:nvCxnSpPr>
        <p:spPr bwMode="auto">
          <a:xfrm>
            <a:off x="8001949" y="3404513"/>
            <a:ext cx="809640" cy="61087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AutoShape 7"/>
          <p:cNvCxnSpPr>
            <a:cxnSpLocks noChangeShapeType="1"/>
            <a:stCxn id="17" idx="5"/>
            <a:endCxn id="12" idx="1"/>
          </p:cNvCxnSpPr>
          <p:nvPr/>
        </p:nvCxnSpPr>
        <p:spPr bwMode="auto">
          <a:xfrm>
            <a:off x="8001949" y="3404513"/>
            <a:ext cx="1470210" cy="61087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AutoShape 7"/>
          <p:cNvCxnSpPr>
            <a:cxnSpLocks noChangeShapeType="1"/>
            <a:stCxn id="18" idx="4"/>
            <a:endCxn id="12" idx="1"/>
          </p:cNvCxnSpPr>
          <p:nvPr/>
        </p:nvCxnSpPr>
        <p:spPr bwMode="auto">
          <a:xfrm>
            <a:off x="8609243" y="3457495"/>
            <a:ext cx="862916" cy="5578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AutoShape 7"/>
          <p:cNvCxnSpPr>
            <a:cxnSpLocks noChangeShapeType="1"/>
            <a:stCxn id="18" idx="4"/>
            <a:endCxn id="9" idx="0"/>
          </p:cNvCxnSpPr>
          <p:nvPr/>
        </p:nvCxnSpPr>
        <p:spPr bwMode="auto">
          <a:xfrm>
            <a:off x="8609244" y="3457496"/>
            <a:ext cx="319651" cy="50490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AutoShape 7"/>
          <p:cNvCxnSpPr>
            <a:cxnSpLocks noChangeShapeType="1"/>
            <a:stCxn id="19" idx="4"/>
            <a:endCxn id="9" idx="7"/>
          </p:cNvCxnSpPr>
          <p:nvPr/>
        </p:nvCxnSpPr>
        <p:spPr bwMode="auto">
          <a:xfrm flipH="1">
            <a:off x="9046199" y="3457495"/>
            <a:ext cx="223614" cy="5578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AutoShape 7"/>
          <p:cNvCxnSpPr>
            <a:cxnSpLocks noChangeShapeType="1"/>
            <a:stCxn id="20" idx="4"/>
            <a:endCxn id="9" idx="7"/>
          </p:cNvCxnSpPr>
          <p:nvPr/>
        </p:nvCxnSpPr>
        <p:spPr bwMode="auto">
          <a:xfrm flipH="1">
            <a:off x="9046200" y="3457495"/>
            <a:ext cx="858983" cy="5578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AutoShape 7"/>
          <p:cNvCxnSpPr>
            <a:cxnSpLocks noChangeShapeType="1"/>
            <a:stCxn id="19" idx="4"/>
            <a:endCxn id="12" idx="0"/>
          </p:cNvCxnSpPr>
          <p:nvPr/>
        </p:nvCxnSpPr>
        <p:spPr bwMode="auto">
          <a:xfrm>
            <a:off x="9269814" y="3457496"/>
            <a:ext cx="319651" cy="50490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AutoShape 7"/>
          <p:cNvCxnSpPr>
            <a:cxnSpLocks noChangeShapeType="1"/>
            <a:stCxn id="20" idx="4"/>
          </p:cNvCxnSpPr>
          <p:nvPr/>
        </p:nvCxnSpPr>
        <p:spPr bwMode="auto">
          <a:xfrm flipH="1">
            <a:off x="9706770" y="3457495"/>
            <a:ext cx="198413" cy="5313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AutoShape 7"/>
          <p:cNvCxnSpPr>
            <a:cxnSpLocks noChangeShapeType="1"/>
            <a:stCxn id="21" idx="4"/>
            <a:endCxn id="17" idx="0"/>
          </p:cNvCxnSpPr>
          <p:nvPr/>
        </p:nvCxnSpPr>
        <p:spPr bwMode="auto">
          <a:xfrm flipH="1">
            <a:off x="7884645" y="2419191"/>
            <a:ext cx="284639" cy="67651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AutoShape 7"/>
          <p:cNvCxnSpPr>
            <a:cxnSpLocks noChangeShapeType="1"/>
            <a:stCxn id="22" idx="3"/>
            <a:endCxn id="17" idx="7"/>
          </p:cNvCxnSpPr>
          <p:nvPr/>
        </p:nvCxnSpPr>
        <p:spPr bwMode="auto">
          <a:xfrm flipH="1">
            <a:off x="8001949" y="2366208"/>
            <a:ext cx="774628" cy="78248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AutoShape 7"/>
          <p:cNvCxnSpPr>
            <a:cxnSpLocks noChangeShapeType="1"/>
            <a:stCxn id="23" idx="3"/>
            <a:endCxn id="17" idx="7"/>
          </p:cNvCxnSpPr>
          <p:nvPr/>
        </p:nvCxnSpPr>
        <p:spPr bwMode="auto">
          <a:xfrm flipH="1">
            <a:off x="8001949" y="2366208"/>
            <a:ext cx="1435198" cy="78248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AutoShape 7"/>
          <p:cNvCxnSpPr>
            <a:cxnSpLocks noChangeShapeType="1"/>
            <a:stCxn id="21" idx="4"/>
            <a:endCxn id="18" idx="1"/>
          </p:cNvCxnSpPr>
          <p:nvPr/>
        </p:nvCxnSpPr>
        <p:spPr bwMode="auto">
          <a:xfrm>
            <a:off x="8169284" y="2419190"/>
            <a:ext cx="322655" cy="72949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AutoShape 7"/>
          <p:cNvCxnSpPr>
            <a:cxnSpLocks noChangeShapeType="1"/>
            <a:stCxn id="21" idx="5"/>
            <a:endCxn id="19" idx="1"/>
          </p:cNvCxnSpPr>
          <p:nvPr/>
        </p:nvCxnSpPr>
        <p:spPr bwMode="auto">
          <a:xfrm>
            <a:off x="8286588" y="2366208"/>
            <a:ext cx="865920" cy="78248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AutoShape 7"/>
          <p:cNvCxnSpPr>
            <a:cxnSpLocks noChangeShapeType="1"/>
            <a:stCxn id="21" idx="5"/>
            <a:endCxn id="20" idx="1"/>
          </p:cNvCxnSpPr>
          <p:nvPr/>
        </p:nvCxnSpPr>
        <p:spPr bwMode="auto">
          <a:xfrm>
            <a:off x="8286589" y="2366208"/>
            <a:ext cx="1501289" cy="78248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AutoShape 7"/>
          <p:cNvCxnSpPr>
            <a:cxnSpLocks noChangeShapeType="1"/>
            <a:stCxn id="22" idx="4"/>
            <a:endCxn id="18" idx="0"/>
          </p:cNvCxnSpPr>
          <p:nvPr/>
        </p:nvCxnSpPr>
        <p:spPr bwMode="auto">
          <a:xfrm flipH="1">
            <a:off x="8609244" y="2419191"/>
            <a:ext cx="284639" cy="67651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AutoShape 7"/>
          <p:cNvCxnSpPr>
            <a:cxnSpLocks noChangeShapeType="1"/>
            <a:stCxn id="22" idx="4"/>
            <a:endCxn id="19" idx="0"/>
          </p:cNvCxnSpPr>
          <p:nvPr/>
        </p:nvCxnSpPr>
        <p:spPr bwMode="auto">
          <a:xfrm>
            <a:off x="8893883" y="2419191"/>
            <a:ext cx="375931" cy="67651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AutoShape 7"/>
          <p:cNvCxnSpPr>
            <a:cxnSpLocks noChangeShapeType="1"/>
            <a:stCxn id="22" idx="5"/>
            <a:endCxn id="20" idx="0"/>
          </p:cNvCxnSpPr>
          <p:nvPr/>
        </p:nvCxnSpPr>
        <p:spPr bwMode="auto">
          <a:xfrm>
            <a:off x="9011188" y="2366207"/>
            <a:ext cx="893995" cy="72949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AutoShape 7"/>
          <p:cNvCxnSpPr>
            <a:cxnSpLocks noChangeShapeType="1"/>
            <a:stCxn id="23" idx="4"/>
            <a:endCxn id="18" idx="7"/>
          </p:cNvCxnSpPr>
          <p:nvPr/>
        </p:nvCxnSpPr>
        <p:spPr bwMode="auto">
          <a:xfrm flipH="1">
            <a:off x="8726548" y="2419190"/>
            <a:ext cx="827904" cy="72949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AutoShape 7"/>
          <p:cNvCxnSpPr>
            <a:cxnSpLocks noChangeShapeType="1"/>
            <a:stCxn id="23" idx="4"/>
            <a:endCxn id="19" idx="7"/>
          </p:cNvCxnSpPr>
          <p:nvPr/>
        </p:nvCxnSpPr>
        <p:spPr bwMode="auto">
          <a:xfrm flipH="1">
            <a:off x="9387118" y="2419190"/>
            <a:ext cx="167334" cy="72949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AutoShape 7"/>
          <p:cNvCxnSpPr>
            <a:cxnSpLocks noChangeShapeType="1"/>
            <a:stCxn id="23" idx="5"/>
            <a:endCxn id="20" idx="0"/>
          </p:cNvCxnSpPr>
          <p:nvPr/>
        </p:nvCxnSpPr>
        <p:spPr bwMode="auto">
          <a:xfrm>
            <a:off x="9671758" y="2366207"/>
            <a:ext cx="233425" cy="72949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019" y="41960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Tagging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Parsing</a:t>
            </a:r>
            <a:endParaRPr kumimoji="1" lang="zh-CN" altLang="en-US" dirty="0"/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1" y="3275304"/>
            <a:ext cx="7542552" cy="3324225"/>
          </a:xfrm>
        </p:spPr>
      </p:pic>
      <p:sp>
        <p:nvSpPr>
          <p:cNvPr id="7" name="文本框 6"/>
          <p:cNvSpPr txBox="1"/>
          <p:nvPr/>
        </p:nvSpPr>
        <p:spPr>
          <a:xfrm>
            <a:off x="3930897" y="1487541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movie</a:t>
            </a:r>
            <a:r>
              <a:rPr kumimoji="1" lang="zh-CN" altLang="en-US" sz="2800" dirty="0" smtClean="0"/>
              <a:t>  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   </a:t>
            </a:r>
            <a:r>
              <a:rPr kumimoji="1" lang="en-US" altLang="zh-CN" sz="2800" dirty="0" smtClean="0"/>
              <a:t>very</a:t>
            </a:r>
            <a:r>
              <a:rPr kumimoji="1" lang="zh-CN" altLang="en-US" sz="2800" dirty="0" smtClean="0"/>
              <a:t>   </a:t>
            </a:r>
            <a:r>
              <a:rPr kumimoji="1" lang="en-US" altLang="zh-CN" sz="2800" dirty="0" smtClean="0"/>
              <a:t>interesting</a:t>
            </a:r>
            <a:endParaRPr kumimoji="1"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3930897" y="2279849"/>
            <a:ext cx="4371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DT</a:t>
            </a:r>
            <a:r>
              <a:rPr kumimoji="1" lang="zh-CN" altLang="en-US" sz="2800" dirty="0" smtClean="0"/>
              <a:t>    </a:t>
            </a:r>
            <a:r>
              <a:rPr kumimoji="1" lang="en-US" altLang="zh-CN" sz="2800" dirty="0" smtClean="0"/>
              <a:t>NN</a:t>
            </a:r>
            <a:r>
              <a:rPr kumimoji="1" lang="zh-CN" altLang="en-US" sz="2800" dirty="0" smtClean="0"/>
              <a:t>    </a:t>
            </a:r>
            <a:r>
              <a:rPr kumimoji="1" lang="en-US" altLang="zh-CN" sz="2800" dirty="0" smtClean="0"/>
              <a:t>VBZ</a:t>
            </a:r>
            <a:r>
              <a:rPr kumimoji="1" lang="zh-CN" altLang="en-US" sz="2800" dirty="0" smtClean="0"/>
              <a:t>   </a:t>
            </a:r>
            <a:r>
              <a:rPr kumimoji="1" lang="en-US" altLang="zh-CN" sz="2800" dirty="0" smtClean="0"/>
              <a:t>RB</a:t>
            </a:r>
            <a:r>
              <a:rPr kumimoji="1" lang="zh-CN" altLang="en-US" sz="2800" dirty="0" smtClean="0"/>
              <a:t>        </a:t>
            </a:r>
            <a:r>
              <a:rPr kumimoji="1" lang="en-US" altLang="zh-CN" sz="2800" dirty="0" smtClean="0"/>
              <a:t>JJ</a:t>
            </a:r>
            <a:r>
              <a:rPr kumimoji="1" lang="zh-CN" altLang="en-US" sz="2800" dirty="0" smtClean="0"/>
              <a:t> </a:t>
            </a:r>
            <a:endParaRPr kumimoji="1" lang="zh-CN" altLang="en-US" sz="2800" dirty="0"/>
          </a:p>
        </p:txBody>
      </p:sp>
      <p:cxnSp>
        <p:nvCxnSpPr>
          <p:cNvPr id="11" name="直线连接符 10"/>
          <p:cNvCxnSpPr/>
          <p:nvPr/>
        </p:nvCxnSpPr>
        <p:spPr>
          <a:xfrm>
            <a:off x="4251673" y="1920607"/>
            <a:ext cx="0" cy="3449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5047011" y="1926075"/>
            <a:ext cx="0" cy="3449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5975698" y="1940363"/>
            <a:ext cx="0" cy="3449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6818660" y="1934895"/>
            <a:ext cx="0" cy="3449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7961660" y="1934895"/>
            <a:ext cx="0" cy="3449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81023" y="1487541"/>
            <a:ext cx="30283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smtClean="0">
                <a:solidFill>
                  <a:srgbClr val="00B050"/>
                </a:solidFill>
              </a:rPr>
              <a:t>Part-of-speech</a:t>
            </a:r>
          </a:p>
          <a:p>
            <a:r>
              <a:rPr kumimoji="1" lang="en-US" altLang="zh-CN" sz="3200" b="1" dirty="0" smtClean="0">
                <a:solidFill>
                  <a:srgbClr val="00B050"/>
                </a:solidFill>
              </a:rPr>
              <a:t>Tagging</a:t>
            </a:r>
            <a:endParaRPr kumimoji="1"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1903" y="5856706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0B050"/>
                </a:solidFill>
              </a:rPr>
              <a:t>Syntactic</a:t>
            </a:r>
            <a:r>
              <a:rPr kumimoji="1" lang="zh-CN" altLang="en-US" sz="32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3200" b="1" dirty="0" smtClean="0">
                <a:solidFill>
                  <a:srgbClr val="00B050"/>
                </a:solidFill>
              </a:rPr>
              <a:t>Parsing</a:t>
            </a:r>
            <a:endParaRPr kumimoji="1" lang="zh-CN" altLang="en-US" sz="3200" b="1" dirty="0">
              <a:solidFill>
                <a:srgbClr val="00B050"/>
              </a:solidFill>
            </a:endParaRP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84" y="3798524"/>
            <a:ext cx="4483816" cy="227366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014332" y="2952139"/>
            <a:ext cx="3381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0B050"/>
                </a:solidFill>
              </a:rPr>
              <a:t>Semantic</a:t>
            </a:r>
            <a:r>
              <a:rPr kumimoji="1" lang="zh-CN" altLang="en-US" sz="32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3200" b="1" dirty="0" smtClean="0">
                <a:solidFill>
                  <a:srgbClr val="00B050"/>
                </a:solidFill>
              </a:rPr>
              <a:t>Parsing</a:t>
            </a:r>
            <a:endParaRPr kumimoji="1" lang="zh-CN" alt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36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Recursive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Autoencoders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6362"/>
            <a:ext cx="8356600" cy="3683000"/>
          </a:xfrm>
        </p:spPr>
      </p:pic>
      <p:sp>
        <p:nvSpPr>
          <p:cNvPr id="5" name="文本框 4"/>
          <p:cNvSpPr txBox="1"/>
          <p:nvPr/>
        </p:nvSpPr>
        <p:spPr>
          <a:xfrm>
            <a:off x="1285875" y="1906915"/>
            <a:ext cx="758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Sentences/phrases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have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composition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structures!</a:t>
            </a:r>
            <a:endParaRPr kumimoji="1"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9415461" y="574357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word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98283" y="280124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sentence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22233" y="37211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phrase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51409" y="47117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phrase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9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Recursive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Autoencoders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0524" y="1690688"/>
            <a:ext cx="50244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Calibri" charset="0"/>
              </a:rPr>
              <a:t>Rules</a:t>
            </a:r>
            <a:r>
              <a:rPr lang="zh-CN" altLang="en-US" sz="2800" b="1" dirty="0" smtClean="0">
                <a:solidFill>
                  <a:srgbClr val="C00000"/>
                </a:solidFill>
                <a:latin typeface="Calibri" charset="0"/>
              </a:rPr>
              <a:t> </a:t>
            </a:r>
            <a:r>
              <a:rPr lang="en-US" altLang="zh-CN" sz="2800" b="1" dirty="0" smtClean="0">
                <a:solidFill>
                  <a:srgbClr val="C00000"/>
                </a:solidFill>
                <a:latin typeface="Calibri" charset="0"/>
              </a:rPr>
              <a:t>of</a:t>
            </a:r>
            <a:r>
              <a:rPr lang="zh-CN" altLang="en-US" sz="2800" b="1" dirty="0" smtClean="0">
                <a:solidFill>
                  <a:srgbClr val="C00000"/>
                </a:solidFill>
                <a:latin typeface="Calibri" charset="0"/>
              </a:rPr>
              <a:t> </a:t>
            </a:r>
            <a:r>
              <a:rPr lang="en-US" altLang="zh-CN" sz="2800" b="1" dirty="0" smtClean="0">
                <a:solidFill>
                  <a:srgbClr val="C00000"/>
                </a:solidFill>
                <a:latin typeface="Calibri" charset="0"/>
              </a:rPr>
              <a:t>Compositionality</a:t>
            </a:r>
          </a:p>
          <a:p>
            <a:r>
              <a:rPr lang="en-US" altLang="zh-CN" sz="2800" dirty="0" smtClean="0">
                <a:latin typeface="Calibri" charset="0"/>
              </a:rPr>
              <a:t>The </a:t>
            </a:r>
            <a:r>
              <a:rPr lang="en-US" altLang="zh-CN" sz="2800" dirty="0">
                <a:latin typeface="Calibri" charset="0"/>
              </a:rPr>
              <a:t>meaning (vector) of a sentence is </a:t>
            </a:r>
            <a:r>
              <a:rPr lang="en-US" altLang="zh-CN" sz="2800" dirty="0" smtClean="0">
                <a:latin typeface="Calibri" charset="0"/>
              </a:rPr>
              <a:t>determined</a:t>
            </a:r>
            <a:r>
              <a:rPr lang="zh-CN" altLang="en-US" sz="2800" dirty="0" smtClean="0">
                <a:latin typeface="Calibri" charset="0"/>
              </a:rPr>
              <a:t> </a:t>
            </a:r>
            <a:r>
              <a:rPr lang="en-US" altLang="zh-CN" sz="2800" dirty="0" smtClean="0">
                <a:latin typeface="Calibri" charset="0"/>
              </a:rPr>
              <a:t>by</a:t>
            </a:r>
            <a:r>
              <a:rPr lang="en-US" altLang="zh-CN" sz="2800" dirty="0">
                <a:latin typeface="Calibri" charset="0"/>
              </a:rPr>
              <a:t/>
            </a:r>
            <a:br>
              <a:rPr lang="en-US" altLang="zh-CN" sz="2800" dirty="0">
                <a:latin typeface="Calibri" charset="0"/>
              </a:rPr>
            </a:br>
            <a:r>
              <a:rPr lang="en-US" altLang="zh-CN" sz="2800" dirty="0">
                <a:latin typeface="Calibri" charset="0"/>
              </a:rPr>
              <a:t>(1) </a:t>
            </a:r>
            <a:r>
              <a:rPr lang="en-US" altLang="zh-CN" sz="2800" b="1" dirty="0" smtClean="0">
                <a:latin typeface="Calibri" charset="0"/>
              </a:rPr>
              <a:t>The </a:t>
            </a:r>
            <a:r>
              <a:rPr lang="en-US" altLang="zh-CN" sz="2800" b="1" dirty="0">
                <a:latin typeface="Calibri" charset="0"/>
              </a:rPr>
              <a:t>meanings of its words</a:t>
            </a:r>
            <a:r>
              <a:rPr lang="en-US" altLang="zh-CN" sz="2800" dirty="0">
                <a:latin typeface="Calibri" charset="0"/>
              </a:rPr>
              <a:t> </a:t>
            </a:r>
            <a:endParaRPr lang="en-US" altLang="zh-CN" sz="2800" dirty="0" smtClean="0">
              <a:latin typeface="Calibri" charset="0"/>
            </a:endParaRPr>
          </a:p>
          <a:p>
            <a:r>
              <a:rPr lang="en-US" altLang="zh-CN" sz="2800" dirty="0" smtClean="0">
                <a:latin typeface="Calibri" charset="0"/>
              </a:rPr>
              <a:t>(</a:t>
            </a:r>
            <a:r>
              <a:rPr lang="en-US" altLang="zh-CN" sz="2800" dirty="0">
                <a:latin typeface="Calibri" charset="0"/>
              </a:rPr>
              <a:t>2</a:t>
            </a:r>
            <a:r>
              <a:rPr lang="en-US" altLang="zh-CN" sz="2800">
                <a:latin typeface="Calibri" charset="0"/>
              </a:rPr>
              <a:t>) </a:t>
            </a:r>
            <a:r>
              <a:rPr lang="en-US" altLang="zh-CN" sz="2800" b="1" smtClean="0">
                <a:latin typeface="Calibri" charset="0"/>
              </a:rPr>
              <a:t>The </a:t>
            </a:r>
            <a:r>
              <a:rPr lang="en-US" altLang="zh-CN" sz="2800" b="1" dirty="0">
                <a:latin typeface="Calibri" charset="0"/>
              </a:rPr>
              <a:t>rules that combine </a:t>
            </a:r>
            <a:r>
              <a:rPr lang="en-US" altLang="zh-CN" sz="2800" b="1" dirty="0" smtClean="0">
                <a:latin typeface="Calibri" charset="0"/>
              </a:rPr>
              <a:t>them</a:t>
            </a:r>
            <a:endParaRPr lang="en-US" altLang="zh-CN" sz="2800" b="1" dirty="0">
              <a:effectLst/>
            </a:endParaRPr>
          </a:p>
        </p:txBody>
      </p:sp>
      <p:sp>
        <p:nvSpPr>
          <p:cNvPr id="11" name="双中括号 10"/>
          <p:cNvSpPr/>
          <p:nvPr/>
        </p:nvSpPr>
        <p:spPr>
          <a:xfrm>
            <a:off x="9005880" y="4852993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12" name="双中括号 11"/>
          <p:cNvSpPr/>
          <p:nvPr/>
        </p:nvSpPr>
        <p:spPr>
          <a:xfrm>
            <a:off x="7210418" y="4852994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0.7</a:t>
            </a:r>
          </a:p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0.3</a:t>
            </a:r>
            <a:endParaRPr kumimoji="1" lang="zh-CN" altLang="en-US" sz="2400" b="1" dirty="0"/>
          </a:p>
        </p:txBody>
      </p:sp>
      <p:sp>
        <p:nvSpPr>
          <p:cNvPr id="13" name="双中括号 12"/>
          <p:cNvSpPr/>
          <p:nvPr/>
        </p:nvSpPr>
        <p:spPr>
          <a:xfrm>
            <a:off x="5414959" y="4852991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0.6</a:t>
            </a:r>
            <a:endParaRPr kumimoji="1"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92602" y="6083912"/>
            <a:ext cx="43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smtClean="0">
                <a:solidFill>
                  <a:srgbClr val="C00000"/>
                </a:solidFill>
              </a:rPr>
              <a:t>is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10418" y="6083912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very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58218" y="6083912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interesting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  <p:cxnSp>
        <p:nvCxnSpPr>
          <p:cNvPr id="18" name="直线箭头连接符 17"/>
          <p:cNvCxnSpPr>
            <a:endCxn id="24" idx="2"/>
          </p:cNvCxnSpPr>
          <p:nvPr/>
        </p:nvCxnSpPr>
        <p:spPr>
          <a:xfrm flipV="1">
            <a:off x="7647396" y="4126529"/>
            <a:ext cx="963196" cy="72646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24" idx="2"/>
          </p:cNvCxnSpPr>
          <p:nvPr/>
        </p:nvCxnSpPr>
        <p:spPr>
          <a:xfrm flipH="1" flipV="1">
            <a:off x="8610592" y="4126529"/>
            <a:ext cx="838202" cy="72646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双中括号 23"/>
          <p:cNvSpPr/>
          <p:nvPr/>
        </p:nvSpPr>
        <p:spPr>
          <a:xfrm>
            <a:off x="8167679" y="2912092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cxnSp>
        <p:nvCxnSpPr>
          <p:cNvPr id="31" name="直线箭头连接符 30"/>
          <p:cNvCxnSpPr>
            <a:stCxn id="13" idx="0"/>
          </p:cNvCxnSpPr>
          <p:nvPr/>
        </p:nvCxnSpPr>
        <p:spPr>
          <a:xfrm flipV="1">
            <a:off x="5857872" y="2938087"/>
            <a:ext cx="1197176" cy="191490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双中括号 33"/>
          <p:cNvSpPr/>
          <p:nvPr/>
        </p:nvSpPr>
        <p:spPr>
          <a:xfrm>
            <a:off x="6612135" y="1707169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0.5</a:t>
            </a:r>
            <a:endParaRPr kumimoji="1" lang="zh-CN" altLang="en-US" sz="2400" b="1" dirty="0"/>
          </a:p>
        </p:txBody>
      </p:sp>
      <p:cxnSp>
        <p:nvCxnSpPr>
          <p:cNvPr id="36" name="直线箭头连接符 35"/>
          <p:cNvCxnSpPr>
            <a:stCxn id="24" idx="1"/>
          </p:cNvCxnSpPr>
          <p:nvPr/>
        </p:nvCxnSpPr>
        <p:spPr>
          <a:xfrm flipH="1" flipV="1">
            <a:off x="7055048" y="2938087"/>
            <a:ext cx="1112631" cy="58122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542984" y="1503563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is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very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interesting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77317" y="3165221"/>
            <a:ext cx="2728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</a:rPr>
              <a:t>v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ery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interesting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4" grpId="0" animBg="1"/>
      <p:bldP spid="39" grpId="0"/>
      <p:bldP spid="4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Recursive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Autoencoders</a:t>
            </a:r>
            <a:endParaRPr kumimoji="1" lang="zh-CN" altLang="en-US" dirty="0"/>
          </a:p>
        </p:txBody>
      </p:sp>
      <p:sp>
        <p:nvSpPr>
          <p:cNvPr id="4" name="双中括号 3"/>
          <p:cNvSpPr/>
          <p:nvPr/>
        </p:nvSpPr>
        <p:spPr>
          <a:xfrm>
            <a:off x="4547898" y="4822341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5" name="双中括号 4"/>
          <p:cNvSpPr/>
          <p:nvPr/>
        </p:nvSpPr>
        <p:spPr>
          <a:xfrm>
            <a:off x="2752436" y="4822342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0.7</a:t>
            </a:r>
          </a:p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0.3</a:t>
            </a:r>
            <a:endParaRPr kumimoji="1"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22575" y="614955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1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796" y="615431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2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3189414" y="4095877"/>
            <a:ext cx="963196" cy="72646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 flipV="1">
            <a:off x="4152610" y="4095877"/>
            <a:ext cx="838202" cy="72646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双中括号 9"/>
          <p:cNvSpPr/>
          <p:nvPr/>
        </p:nvSpPr>
        <p:spPr>
          <a:xfrm>
            <a:off x="2768027" y="1543314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11" name="圆角矩形 10"/>
          <p:cNvSpPr/>
          <p:nvPr/>
        </p:nvSpPr>
        <p:spPr>
          <a:xfrm>
            <a:off x="3333584" y="3229097"/>
            <a:ext cx="1809634" cy="866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/>
              <a:t>Composition</a:t>
            </a:r>
            <a:endParaRPr kumimoji="1" lang="en-US" altLang="zh-CN" sz="2000" b="1" dirty="0"/>
          </a:p>
          <a:p>
            <a:pPr algn="ctr"/>
            <a:r>
              <a:rPr kumimoji="1" lang="en-US" altLang="zh-CN" sz="2000" b="1" dirty="0" smtClean="0"/>
              <a:t>Function</a:t>
            </a:r>
            <a:endParaRPr kumimoji="1" lang="zh-CN" altLang="en-US" sz="2000" b="1" dirty="0"/>
          </a:p>
        </p:txBody>
      </p:sp>
      <p:cxnSp>
        <p:nvCxnSpPr>
          <p:cNvPr id="12" name="直线箭头连接符 11"/>
          <p:cNvCxnSpPr>
            <a:stCxn id="11" idx="0"/>
            <a:endCxn id="10" idx="2"/>
          </p:cNvCxnSpPr>
          <p:nvPr/>
        </p:nvCxnSpPr>
        <p:spPr>
          <a:xfrm flipH="1" flipV="1">
            <a:off x="3210940" y="2757751"/>
            <a:ext cx="1027461" cy="471346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11" idx="0"/>
            <a:endCxn id="19" idx="2"/>
          </p:cNvCxnSpPr>
          <p:nvPr/>
        </p:nvCxnSpPr>
        <p:spPr>
          <a:xfrm flipV="1">
            <a:off x="4238401" y="2767016"/>
            <a:ext cx="1462595" cy="462081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476141" y="2243796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00B050"/>
                </a:solidFill>
              </a:rPr>
              <a:t>Output</a:t>
            </a:r>
            <a:r>
              <a:rPr kumimoji="1" lang="zh-CN" altLang="en-US" sz="28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00B050"/>
                </a:solidFill>
              </a:rPr>
              <a:t>Signal</a:t>
            </a:r>
            <a:endParaRPr kumimoji="1" lang="zh-CN" altLang="en-US" sz="2800" b="1" baseline="-25000" dirty="0">
              <a:solidFill>
                <a:srgbClr val="00B05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00448" y="4591508"/>
            <a:ext cx="5698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Calibri" charset="0"/>
              </a:rPr>
              <a:t>Same </a:t>
            </a:r>
            <a:r>
              <a:rPr lang="en-US" altLang="zh-CN" sz="2400" i="1" dirty="0">
                <a:latin typeface="Calibri" charset="0"/>
              </a:rPr>
              <a:t>W </a:t>
            </a:r>
            <a:r>
              <a:rPr lang="en-US" altLang="zh-CN" sz="2400" dirty="0">
                <a:latin typeface="Calibri" charset="0"/>
              </a:rPr>
              <a:t>parameters at all nodes of the tree </a:t>
            </a:r>
            <a:endParaRPr lang="en-US" altLang="zh-CN" sz="2400" dirty="0">
              <a:effectLst/>
            </a:endParaRPr>
          </a:p>
        </p:txBody>
      </p:sp>
      <p:pic>
        <p:nvPicPr>
          <p:cNvPr id="21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77" y="5193409"/>
            <a:ext cx="3776898" cy="1664591"/>
          </a:xfr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66" y="3112036"/>
            <a:ext cx="3365500" cy="11049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58198" y="1720974"/>
            <a:ext cx="23711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800" b="1" i="1" dirty="0" err="1" smtClean="0">
                <a:solidFill>
                  <a:srgbClr val="C00000"/>
                </a:solidFill>
              </a:rPr>
              <a:t>V</a:t>
            </a:r>
            <a:r>
              <a:rPr kumimoji="1" lang="en-US" altLang="zh-CN" sz="2800" b="1" i="1" baseline="-25000" dirty="0" err="1" smtClean="0">
                <a:solidFill>
                  <a:srgbClr val="C00000"/>
                </a:solidFill>
              </a:rPr>
              <a:t>p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: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endParaRPr kumimoji="1" lang="en-US" altLang="zh-CN" sz="2800" b="1" dirty="0" smtClean="0">
              <a:solidFill>
                <a:srgbClr val="C00000"/>
              </a:solidFill>
            </a:endParaRPr>
          </a:p>
          <a:p>
            <a:pPr algn="r"/>
            <a:r>
              <a:rPr kumimoji="1" lang="en-US" altLang="zh-CN" sz="2800" b="1" dirty="0" smtClean="0">
                <a:solidFill>
                  <a:srgbClr val="C00000"/>
                </a:solidFill>
              </a:rPr>
              <a:t>parent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vector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877831" y="2263588"/>
                <a:ext cx="2698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kumimoji="1" lang="en-US" altLang="zh-CN" sz="2400" b="1" dirty="0" smtClean="0"/>
                  <a:t>=</a:t>
                </a:r>
                <a:r>
                  <a:rPr kumimoji="1" lang="en-US" altLang="zh-CN" sz="2400" b="1" dirty="0" err="1" smtClean="0"/>
                  <a:t>softmax</a:t>
                </a:r>
                <a:r>
                  <a:rPr kumimoji="1" lang="en-US" altLang="zh-CN" sz="2400" b="1" dirty="0" smtClean="0"/>
                  <a:t>(</a:t>
                </a:r>
                <a:r>
                  <a:rPr kumimoji="1" lang="en-US" altLang="zh-CN" sz="2400" b="1" i="1" dirty="0" smtClean="0"/>
                  <a:t>U</a:t>
                </a:r>
                <a:r>
                  <a:rPr kumimoji="1" lang="en-US" altLang="zh-CN" sz="2400" b="1" i="1" baseline="30000" dirty="0" smtClean="0"/>
                  <a:t>T</a:t>
                </a:r>
                <a:r>
                  <a:rPr kumimoji="1" lang="zh-CN" altLang="en-US" sz="2400" b="1" i="1" dirty="0" smtClean="0"/>
                  <a:t>*</a:t>
                </a:r>
                <a:r>
                  <a:rPr kumimoji="1" lang="en-US" altLang="zh-CN" sz="2400" b="1" i="1" dirty="0" err="1" smtClean="0"/>
                  <a:t>V</a:t>
                </a:r>
                <a:r>
                  <a:rPr kumimoji="1" lang="en-US" altLang="zh-CN" sz="2400" b="1" i="1" baseline="-25000" dirty="0" err="1" smtClean="0"/>
                  <a:t>p</a:t>
                </a:r>
                <a:r>
                  <a:rPr kumimoji="1" lang="en-US" altLang="zh-CN" sz="2400" b="1" dirty="0" smtClean="0"/>
                  <a:t>)</a:t>
                </a:r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831" y="2263588"/>
                <a:ext cx="269817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677" t="-9211" r="-2709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528216" y="3431654"/>
            <a:ext cx="63190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kumimoji="1" lang="en-US" altLang="zh-CN" sz="2800" b="1" i="1"/>
              <a:t>Vp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53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Recursive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Autoencoders</a:t>
            </a:r>
            <a:endParaRPr kumimoji="1" lang="zh-CN" altLang="en-US" dirty="0"/>
          </a:p>
        </p:txBody>
      </p:sp>
      <p:sp>
        <p:nvSpPr>
          <p:cNvPr id="4" name="双中括号 3"/>
          <p:cNvSpPr/>
          <p:nvPr/>
        </p:nvSpPr>
        <p:spPr>
          <a:xfrm>
            <a:off x="4547898" y="4822341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5" name="双中括号 4"/>
          <p:cNvSpPr/>
          <p:nvPr/>
        </p:nvSpPr>
        <p:spPr>
          <a:xfrm>
            <a:off x="2752436" y="4822342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0.7</a:t>
            </a:r>
          </a:p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0.3</a:t>
            </a:r>
            <a:endParaRPr kumimoji="1"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22575" y="614955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1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796" y="615431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2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3189414" y="4095877"/>
            <a:ext cx="963196" cy="72646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 flipV="1">
            <a:off x="4152610" y="4095877"/>
            <a:ext cx="838202" cy="72646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双中括号 9"/>
          <p:cNvSpPr/>
          <p:nvPr/>
        </p:nvSpPr>
        <p:spPr>
          <a:xfrm>
            <a:off x="2768027" y="1543314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11" name="圆角矩形 10"/>
          <p:cNvSpPr/>
          <p:nvPr/>
        </p:nvSpPr>
        <p:spPr>
          <a:xfrm>
            <a:off x="3333584" y="3229097"/>
            <a:ext cx="1809634" cy="866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/>
              <a:t>Composition</a:t>
            </a:r>
            <a:endParaRPr kumimoji="1" lang="en-US" altLang="zh-CN" sz="2000" b="1" dirty="0"/>
          </a:p>
          <a:p>
            <a:pPr algn="ctr"/>
            <a:r>
              <a:rPr kumimoji="1" lang="en-US" altLang="zh-CN" sz="2000" b="1" dirty="0" smtClean="0"/>
              <a:t>Function</a:t>
            </a:r>
            <a:endParaRPr kumimoji="1" lang="zh-CN" altLang="en-US" sz="2000" b="1" dirty="0"/>
          </a:p>
        </p:txBody>
      </p:sp>
      <p:cxnSp>
        <p:nvCxnSpPr>
          <p:cNvPr id="12" name="直线箭头连接符 11"/>
          <p:cNvCxnSpPr>
            <a:stCxn id="11" idx="0"/>
            <a:endCxn id="10" idx="2"/>
          </p:cNvCxnSpPr>
          <p:nvPr/>
        </p:nvCxnSpPr>
        <p:spPr>
          <a:xfrm flipH="1" flipV="1">
            <a:off x="3210940" y="2757751"/>
            <a:ext cx="1027461" cy="471346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42897" y="1629357"/>
            <a:ext cx="23711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800" b="1" dirty="0" err="1" smtClean="0">
                <a:solidFill>
                  <a:srgbClr val="C00000"/>
                </a:solidFill>
              </a:rPr>
              <a:t>V</a:t>
            </a:r>
            <a:r>
              <a:rPr kumimoji="1" lang="en-US" altLang="zh-CN" sz="2800" b="1" baseline="-25000" dirty="0" err="1" smtClean="0">
                <a:solidFill>
                  <a:srgbClr val="C00000"/>
                </a:solidFill>
              </a:rPr>
              <a:t>p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: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endParaRPr kumimoji="1" lang="en-US" altLang="zh-CN" sz="2800" b="1" dirty="0">
              <a:solidFill>
                <a:srgbClr val="C00000"/>
              </a:solidFill>
            </a:endParaRPr>
          </a:p>
          <a:p>
            <a:pPr algn="r"/>
            <a:r>
              <a:rPr kumimoji="1" lang="en-US" altLang="zh-CN" sz="2800" b="1" dirty="0" smtClean="0">
                <a:solidFill>
                  <a:srgbClr val="C00000"/>
                </a:solidFill>
              </a:rPr>
              <a:t>parent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vector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cxnSp>
        <p:nvCxnSpPr>
          <p:cNvPr id="16" name="直线箭头连接符 15"/>
          <p:cNvCxnSpPr>
            <a:stCxn id="11" idx="0"/>
            <a:endCxn id="35" idx="2"/>
          </p:cNvCxnSpPr>
          <p:nvPr/>
        </p:nvCxnSpPr>
        <p:spPr>
          <a:xfrm flipV="1">
            <a:off x="4238401" y="2767016"/>
            <a:ext cx="948243" cy="462081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076949" y="1145979"/>
            <a:ext cx="49674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Calibri" charset="0"/>
              </a:rPr>
              <a:t>Train</a:t>
            </a:r>
            <a:r>
              <a:rPr lang="zh-CN" altLang="en-US" sz="2800" b="1" dirty="0" smtClean="0">
                <a:solidFill>
                  <a:srgbClr val="C00000"/>
                </a:solidFill>
                <a:latin typeface="Calibri" charset="0"/>
              </a:rPr>
              <a:t> </a:t>
            </a:r>
            <a:r>
              <a:rPr lang="en-US" altLang="zh-CN" sz="2800" b="1" dirty="0" smtClean="0">
                <a:solidFill>
                  <a:srgbClr val="C00000"/>
                </a:solidFill>
                <a:latin typeface="Calibri" charset="0"/>
              </a:rPr>
              <a:t>the</a:t>
            </a:r>
            <a:r>
              <a:rPr lang="zh-CN" altLang="en-US" sz="2800" b="1" dirty="0" smtClean="0">
                <a:solidFill>
                  <a:srgbClr val="C00000"/>
                </a:solidFill>
                <a:latin typeface="Calibri" charset="0"/>
              </a:rPr>
              <a:t> </a:t>
            </a:r>
            <a:r>
              <a:rPr lang="en-US" altLang="zh-CN" sz="2800" b="1" dirty="0" smtClean="0">
                <a:solidFill>
                  <a:srgbClr val="C00000"/>
                </a:solidFill>
                <a:latin typeface="Calibri" charset="0"/>
              </a:rPr>
              <a:t>model</a:t>
            </a:r>
          </a:p>
          <a:p>
            <a:pPr marL="457200" indent="-457200">
              <a:buFont typeface="Wingdings" charset="2"/>
              <a:buChar char="ü"/>
            </a:pPr>
            <a:r>
              <a:rPr lang="en-US" altLang="zh-CN" sz="2800" dirty="0" smtClean="0">
                <a:latin typeface="Calibri" charset="0"/>
              </a:rPr>
              <a:t>No</a:t>
            </a:r>
            <a:r>
              <a:rPr lang="zh-CN" altLang="en-US" sz="2800" dirty="0" smtClean="0">
                <a:latin typeface="Calibri" charset="0"/>
              </a:rPr>
              <a:t> </a:t>
            </a:r>
            <a:r>
              <a:rPr lang="en-US" altLang="zh-CN" sz="2800" dirty="0" smtClean="0">
                <a:latin typeface="Calibri" charset="0"/>
              </a:rPr>
              <a:t>supervision:</a:t>
            </a:r>
            <a:r>
              <a:rPr lang="zh-CN" altLang="en-US" sz="2800" dirty="0">
                <a:latin typeface="Calibri" charset="0"/>
              </a:rPr>
              <a:t> </a:t>
            </a:r>
            <a:r>
              <a:rPr lang="en-US" altLang="zh-CN" sz="2800" dirty="0" smtClean="0">
                <a:latin typeface="Calibri" charset="0"/>
              </a:rPr>
              <a:t>minimizing</a:t>
            </a:r>
            <a:r>
              <a:rPr lang="zh-CN" altLang="en-US" sz="2800" dirty="0" smtClean="0">
                <a:latin typeface="Calibri" charset="0"/>
              </a:rPr>
              <a:t> </a:t>
            </a:r>
            <a:r>
              <a:rPr lang="en-US" altLang="zh-CN" sz="2800" dirty="0" smtClean="0">
                <a:latin typeface="Calibri" charset="0"/>
              </a:rPr>
              <a:t>reconstruction</a:t>
            </a:r>
            <a:r>
              <a:rPr lang="zh-CN" altLang="en-US" sz="2800" dirty="0" smtClean="0">
                <a:latin typeface="Calibri" charset="0"/>
              </a:rPr>
              <a:t> </a:t>
            </a:r>
            <a:r>
              <a:rPr lang="en-US" altLang="zh-CN" sz="2800" dirty="0" smtClean="0">
                <a:latin typeface="Calibri" charset="0"/>
              </a:rPr>
              <a:t>error</a:t>
            </a:r>
          </a:p>
          <a:p>
            <a:pPr marL="514350" indent="-514350">
              <a:buAutoNum type="arabicParenR"/>
            </a:pPr>
            <a:endParaRPr lang="en-US" altLang="zh-CN" sz="2800" dirty="0">
              <a:latin typeface="Calibri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166" y="2522132"/>
            <a:ext cx="5395060" cy="1085728"/>
          </a:xfrm>
          <a:prstGeom prst="rect">
            <a:avLst/>
          </a:prstGeom>
        </p:spPr>
      </p:pic>
      <p:sp>
        <p:nvSpPr>
          <p:cNvPr id="27" name="双中括号 26"/>
          <p:cNvSpPr/>
          <p:nvPr/>
        </p:nvSpPr>
        <p:spPr>
          <a:xfrm>
            <a:off x="8626184" y="5490738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28" name="双中括号 27"/>
          <p:cNvSpPr/>
          <p:nvPr/>
        </p:nvSpPr>
        <p:spPr>
          <a:xfrm>
            <a:off x="6830722" y="5490739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0.7</a:t>
            </a:r>
          </a:p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0.3</a:t>
            </a:r>
            <a:endParaRPr kumimoji="1" lang="zh-CN" altLang="en-US" sz="2400" b="1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7267700" y="5235772"/>
            <a:ext cx="891760" cy="254966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 flipV="1">
            <a:off x="8183272" y="5235772"/>
            <a:ext cx="885826" cy="254966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双中括号 30"/>
          <p:cNvSpPr/>
          <p:nvPr/>
        </p:nvSpPr>
        <p:spPr>
          <a:xfrm>
            <a:off x="7787983" y="4021335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6175555" y="5770410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1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000776" y="5775168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2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77592" y="4359807"/>
            <a:ext cx="55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i="1" dirty="0" err="1" smtClean="0">
                <a:solidFill>
                  <a:srgbClr val="C00000"/>
                </a:solidFill>
              </a:rPr>
              <a:t>V</a:t>
            </a:r>
            <a:r>
              <a:rPr kumimoji="1" lang="en-US" altLang="zh-CN" sz="2800" b="1" i="1" baseline="-25000" dirty="0" err="1" smtClean="0">
                <a:solidFill>
                  <a:srgbClr val="C00000"/>
                </a:solidFill>
              </a:rPr>
              <a:t>p</a:t>
            </a:r>
            <a:endParaRPr kumimoji="1" lang="zh-CN" altLang="en-US" sz="2800" b="1" i="1" baseline="-25000" dirty="0">
              <a:solidFill>
                <a:srgbClr val="C00000"/>
              </a:solidFill>
            </a:endParaRPr>
          </a:p>
        </p:txBody>
      </p:sp>
      <p:cxnSp>
        <p:nvCxnSpPr>
          <p:cNvPr id="36" name="直线箭头连接符 35"/>
          <p:cNvCxnSpPr>
            <a:stCxn id="31" idx="3"/>
            <a:endCxn id="48" idx="1"/>
          </p:cNvCxnSpPr>
          <p:nvPr/>
        </p:nvCxnSpPr>
        <p:spPr>
          <a:xfrm flipV="1">
            <a:off x="8673809" y="3969561"/>
            <a:ext cx="558797" cy="658993"/>
          </a:xfrm>
          <a:prstGeom prst="straightConnector1">
            <a:avLst/>
          </a:prstGeom>
          <a:ln w="41275">
            <a:solidFill>
              <a:srgbClr val="C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双中括号 46"/>
          <p:cNvSpPr/>
          <p:nvPr/>
        </p:nvSpPr>
        <p:spPr>
          <a:xfrm>
            <a:off x="10425685" y="3390292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48" name="双中括号 47"/>
          <p:cNvSpPr/>
          <p:nvPr/>
        </p:nvSpPr>
        <p:spPr>
          <a:xfrm>
            <a:off x="9232606" y="3362342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0.7</a:t>
            </a:r>
          </a:p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0.3</a:t>
            </a:r>
            <a:endParaRPr kumimoji="1" lang="zh-CN" altLang="en-US" sz="2400" b="1" dirty="0"/>
          </a:p>
        </p:txBody>
      </p:sp>
      <p:sp>
        <p:nvSpPr>
          <p:cNvPr id="49" name="文本框 48"/>
          <p:cNvSpPr txBox="1"/>
          <p:nvPr/>
        </p:nvSpPr>
        <p:spPr>
          <a:xfrm>
            <a:off x="9521114" y="444184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mr-IN" altLang="zh-CN" sz="2800" b="1" dirty="0" smtClean="0">
                <a:solidFill>
                  <a:srgbClr val="C00000"/>
                </a:solidFill>
              </a:rPr>
              <a:t>'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1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542038" y="448760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mr-IN" altLang="zh-CN" sz="2800" b="1" dirty="0" smtClean="0">
                <a:solidFill>
                  <a:srgbClr val="C00000"/>
                </a:solidFill>
              </a:rPr>
              <a:t>'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2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cxnSp>
        <p:nvCxnSpPr>
          <p:cNvPr id="53" name="直线箭头连接符 52"/>
          <p:cNvCxnSpPr>
            <a:stCxn id="31" idx="3"/>
            <a:endCxn id="47" idx="1"/>
          </p:cNvCxnSpPr>
          <p:nvPr/>
        </p:nvCxnSpPr>
        <p:spPr>
          <a:xfrm flipV="1">
            <a:off x="8673809" y="3997511"/>
            <a:ext cx="1751876" cy="631043"/>
          </a:xfrm>
          <a:prstGeom prst="straightConnector1">
            <a:avLst/>
          </a:prstGeom>
          <a:ln w="41275">
            <a:solidFill>
              <a:srgbClr val="C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961789" y="2243796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00B050"/>
                </a:solidFill>
              </a:rPr>
              <a:t>Output</a:t>
            </a:r>
            <a:r>
              <a:rPr kumimoji="1" lang="zh-CN" altLang="en-US" sz="28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00B050"/>
                </a:solidFill>
              </a:rPr>
              <a:t>Signal</a:t>
            </a:r>
            <a:endParaRPr kumimoji="1" lang="zh-CN" altLang="en-US" sz="2800" b="1" baseline="-2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7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/>
      <p:bldP spid="5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Recursive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Autoencoders</a:t>
            </a:r>
            <a:endParaRPr kumimoji="1" lang="zh-CN" altLang="en-US" dirty="0"/>
          </a:p>
        </p:txBody>
      </p:sp>
      <p:sp>
        <p:nvSpPr>
          <p:cNvPr id="4" name="双中括号 3"/>
          <p:cNvSpPr/>
          <p:nvPr/>
        </p:nvSpPr>
        <p:spPr>
          <a:xfrm>
            <a:off x="4547898" y="4822341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5" name="双中括号 4"/>
          <p:cNvSpPr/>
          <p:nvPr/>
        </p:nvSpPr>
        <p:spPr>
          <a:xfrm>
            <a:off x="2752436" y="4822342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0.7</a:t>
            </a:r>
          </a:p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0.3</a:t>
            </a:r>
            <a:endParaRPr kumimoji="1"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22575" y="614955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1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796" y="615431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2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3189414" y="4095877"/>
            <a:ext cx="963196" cy="72646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 flipV="1">
            <a:off x="4152610" y="4095877"/>
            <a:ext cx="838202" cy="726464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双中括号 9"/>
          <p:cNvSpPr/>
          <p:nvPr/>
        </p:nvSpPr>
        <p:spPr>
          <a:xfrm>
            <a:off x="2768027" y="1543314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0.6</a:t>
            </a:r>
          </a:p>
          <a:p>
            <a:pPr algn="ctr"/>
            <a:r>
              <a:rPr kumimoji="1" lang="en-US" altLang="zh-CN" sz="2400" b="1" dirty="0" smtClean="0"/>
              <a:t>0.4</a:t>
            </a:r>
            <a:endParaRPr kumimoji="1" lang="zh-CN" altLang="en-US" sz="2400" b="1" dirty="0"/>
          </a:p>
        </p:txBody>
      </p:sp>
      <p:sp>
        <p:nvSpPr>
          <p:cNvPr id="11" name="圆角矩形 10"/>
          <p:cNvSpPr/>
          <p:nvPr/>
        </p:nvSpPr>
        <p:spPr>
          <a:xfrm>
            <a:off x="3333584" y="3229097"/>
            <a:ext cx="1809634" cy="866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/>
              <a:t>Composition</a:t>
            </a:r>
            <a:endParaRPr kumimoji="1" lang="en-US" altLang="zh-CN" sz="2000" b="1" dirty="0"/>
          </a:p>
          <a:p>
            <a:pPr algn="ctr"/>
            <a:r>
              <a:rPr kumimoji="1" lang="en-US" altLang="zh-CN" sz="2000" b="1" dirty="0" smtClean="0"/>
              <a:t>Function</a:t>
            </a:r>
            <a:endParaRPr kumimoji="1" lang="zh-CN" altLang="en-US" sz="2000" b="1" dirty="0"/>
          </a:p>
        </p:txBody>
      </p:sp>
      <p:cxnSp>
        <p:nvCxnSpPr>
          <p:cNvPr id="12" name="直线箭头连接符 11"/>
          <p:cNvCxnSpPr>
            <a:stCxn id="11" idx="0"/>
            <a:endCxn id="10" idx="2"/>
          </p:cNvCxnSpPr>
          <p:nvPr/>
        </p:nvCxnSpPr>
        <p:spPr>
          <a:xfrm flipH="1" flipV="1">
            <a:off x="3210940" y="2757751"/>
            <a:ext cx="1027461" cy="471346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2438" y="1878142"/>
            <a:ext cx="300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i="1" dirty="0" err="1" smtClean="0">
                <a:solidFill>
                  <a:srgbClr val="C00000"/>
                </a:solidFill>
              </a:rPr>
              <a:t>V</a:t>
            </a:r>
            <a:r>
              <a:rPr kumimoji="1" lang="en-US" altLang="zh-CN" sz="2800" b="1" i="1" baseline="-25000" dirty="0" err="1" smtClean="0">
                <a:solidFill>
                  <a:srgbClr val="C00000"/>
                </a:solidFill>
              </a:rPr>
              <a:t>p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: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parent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vector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cxnSp>
        <p:nvCxnSpPr>
          <p:cNvPr id="16" name="直线箭头连接符 15"/>
          <p:cNvCxnSpPr>
            <a:stCxn id="11" idx="0"/>
            <a:endCxn id="18" idx="2"/>
          </p:cNvCxnSpPr>
          <p:nvPr/>
        </p:nvCxnSpPr>
        <p:spPr>
          <a:xfrm flipV="1">
            <a:off x="4238401" y="2767016"/>
            <a:ext cx="876803" cy="462081"/>
          </a:xfrm>
          <a:prstGeom prst="straightConnector1">
            <a:avLst/>
          </a:prstGeom>
          <a:ln w="412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682438" y="1708864"/>
            <a:ext cx="54367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Calibri" charset="0"/>
              </a:rPr>
              <a:t>Train</a:t>
            </a:r>
            <a:r>
              <a:rPr lang="zh-CN" altLang="en-US" sz="2800" b="1" dirty="0" smtClean="0">
                <a:solidFill>
                  <a:srgbClr val="C00000"/>
                </a:solidFill>
                <a:latin typeface="Calibri" charset="0"/>
              </a:rPr>
              <a:t> </a:t>
            </a:r>
            <a:r>
              <a:rPr lang="en-US" altLang="zh-CN" sz="2800" b="1" dirty="0" smtClean="0">
                <a:solidFill>
                  <a:srgbClr val="C00000"/>
                </a:solidFill>
                <a:latin typeface="Calibri" charset="0"/>
              </a:rPr>
              <a:t>the</a:t>
            </a:r>
            <a:r>
              <a:rPr lang="zh-CN" altLang="en-US" sz="2800" b="1" dirty="0" smtClean="0">
                <a:solidFill>
                  <a:srgbClr val="C00000"/>
                </a:solidFill>
                <a:latin typeface="Calibri" charset="0"/>
              </a:rPr>
              <a:t> </a:t>
            </a:r>
            <a:r>
              <a:rPr lang="en-US" altLang="zh-CN" sz="2800" b="1" dirty="0" smtClean="0">
                <a:solidFill>
                  <a:srgbClr val="C00000"/>
                </a:solidFill>
                <a:latin typeface="Calibri" charset="0"/>
              </a:rPr>
              <a:t>model</a:t>
            </a:r>
            <a:endParaRPr lang="en-US" altLang="zh-CN" sz="2800" dirty="0" smtClean="0">
              <a:latin typeface="Calibri" charset="0"/>
            </a:endParaRPr>
          </a:p>
          <a:p>
            <a:pPr marL="514350" indent="-514350">
              <a:buFont typeface="Wingdings" charset="2"/>
              <a:buChar char="ü"/>
            </a:pPr>
            <a:r>
              <a:rPr lang="en-US" altLang="zh-CN" sz="2800" dirty="0" smtClean="0">
                <a:effectLst/>
                <a:latin typeface="Calibri" charset="0"/>
              </a:rPr>
              <a:t>With</a:t>
            </a:r>
            <a:r>
              <a:rPr lang="zh-CN" altLang="en-US" sz="2800" dirty="0" smtClean="0">
                <a:effectLst/>
                <a:latin typeface="Calibri" charset="0"/>
              </a:rPr>
              <a:t> </a:t>
            </a:r>
            <a:r>
              <a:rPr lang="en-US" altLang="zh-CN" sz="2800" dirty="0" smtClean="0">
                <a:effectLst/>
                <a:latin typeface="Calibri" charset="0"/>
              </a:rPr>
              <a:t>supervision: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minimizing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cross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entropy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error</a:t>
            </a:r>
            <a:endParaRPr lang="en-US" altLang="zh-CN" sz="2800" dirty="0" smtClean="0">
              <a:effectLst/>
              <a:latin typeface="Calibr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81340" y="4459109"/>
            <a:ext cx="4772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/>
              <a:t>The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gold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distribution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over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class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labels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k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890349" y="2243796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00B050"/>
                </a:solidFill>
              </a:rPr>
              <a:t>Output</a:t>
            </a:r>
            <a:r>
              <a:rPr kumimoji="1" lang="zh-CN" altLang="en-US" sz="28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00B050"/>
                </a:solidFill>
              </a:rPr>
              <a:t>Signal</a:t>
            </a:r>
            <a:endParaRPr kumimoji="1" lang="zh-CN" altLang="en-US" sz="2800" b="1" baseline="-25000" dirty="0">
              <a:solidFill>
                <a:srgbClr val="00B05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37" y="3389436"/>
            <a:ext cx="5044269" cy="85395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95628" y="5205781"/>
            <a:ext cx="4399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b="1" dirty="0" smtClean="0"/>
              <a:t>The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/>
              <a:t>predicted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distribution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based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/>
            </a:r>
            <a:br>
              <a:rPr kumimoji="1" lang="en-US" altLang="zh-CN" sz="2000" b="1" dirty="0"/>
            </a:b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vector</a:t>
            </a:r>
            <a:r>
              <a:rPr kumimoji="1" lang="zh-CN" altLang="en-US" sz="2000" b="1" dirty="0"/>
              <a:t> </a:t>
            </a:r>
            <a:r>
              <a:rPr kumimoji="1" lang="en-US" altLang="zh-CN" sz="2000" b="1" i="1" dirty="0" err="1" smtClean="0">
                <a:solidFill>
                  <a:srgbClr val="FF0000"/>
                </a:solidFill>
              </a:rPr>
              <a:t>V</a:t>
            </a:r>
            <a:r>
              <a:rPr kumimoji="1" lang="en-US" altLang="zh-CN" sz="2800" b="1" i="1" baseline="-25000" dirty="0" err="1" smtClean="0">
                <a:solidFill>
                  <a:srgbClr val="FF0000"/>
                </a:solidFill>
              </a:rPr>
              <a:t>p</a:t>
            </a:r>
            <a:endParaRPr lang="zh-CN" altLang="en-US" sz="2000" i="1" baseline="-25000" dirty="0">
              <a:solidFill>
                <a:srgbClr val="FF0000"/>
              </a:solidFill>
            </a:endParaRPr>
          </a:p>
        </p:txBody>
      </p:sp>
      <p:cxnSp>
        <p:nvCxnSpPr>
          <p:cNvPr id="21" name="直线箭头连接符 20"/>
          <p:cNvCxnSpPr>
            <a:stCxn id="13" idx="0"/>
          </p:cNvCxnSpPr>
          <p:nvPr/>
        </p:nvCxnSpPr>
        <p:spPr>
          <a:xfrm flipV="1">
            <a:off x="8967570" y="4056253"/>
            <a:ext cx="547905" cy="40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9" idx="3"/>
          </p:cNvCxnSpPr>
          <p:nvPr/>
        </p:nvCxnSpPr>
        <p:spPr>
          <a:xfrm flipV="1">
            <a:off x="10995538" y="3943350"/>
            <a:ext cx="358262" cy="16163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855483" y="6150212"/>
                <a:ext cx="2698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kumimoji="1" lang="en-US" altLang="zh-CN" sz="2400" b="1" dirty="0" smtClean="0"/>
                  <a:t>=</a:t>
                </a:r>
                <a:r>
                  <a:rPr kumimoji="1" lang="en-US" altLang="zh-CN" sz="2400" b="1" dirty="0" err="1" smtClean="0"/>
                  <a:t>softmax</a:t>
                </a:r>
                <a:r>
                  <a:rPr kumimoji="1" lang="en-US" altLang="zh-CN" sz="2400" b="1" dirty="0" smtClean="0"/>
                  <a:t>(</a:t>
                </a:r>
                <a:r>
                  <a:rPr kumimoji="1" lang="en-US" altLang="zh-CN" sz="2400" b="1" i="1" dirty="0" smtClean="0"/>
                  <a:t>U</a:t>
                </a:r>
                <a:r>
                  <a:rPr kumimoji="1" lang="en-US" altLang="zh-CN" sz="2400" b="1" i="1" baseline="30000" dirty="0" smtClean="0"/>
                  <a:t>T</a:t>
                </a:r>
                <a:r>
                  <a:rPr kumimoji="1" lang="zh-CN" altLang="en-US" sz="2400" b="1" i="1" dirty="0" smtClean="0"/>
                  <a:t>*</a:t>
                </a:r>
                <a:r>
                  <a:rPr kumimoji="1" lang="en-US" altLang="zh-CN" sz="2400" b="1" i="1" dirty="0" err="1" smtClean="0"/>
                  <a:t>V</a:t>
                </a:r>
                <a:r>
                  <a:rPr kumimoji="1" lang="en-US" altLang="zh-CN" sz="2400" b="1" i="1" baseline="-25000" dirty="0" err="1" smtClean="0"/>
                  <a:t>p</a:t>
                </a:r>
                <a:r>
                  <a:rPr kumimoji="1" lang="en-US" altLang="zh-CN" sz="2400" b="1" dirty="0" smtClean="0"/>
                  <a:t>)</a:t>
                </a:r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83" y="6150212"/>
                <a:ext cx="269817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679" t="-9211" r="-2715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3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Recursive </a:t>
            </a:r>
            <a:r>
              <a:rPr lang="en-US" altLang="zh-CN" dirty="0" err="1" smtClean="0"/>
              <a:t>Autoencoder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1775" y="1690688"/>
            <a:ext cx="4772025" cy="33175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639072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Socher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et al. </a:t>
            </a:r>
            <a:r>
              <a:rPr lang="en-US" altLang="zh-CN" sz="1600" dirty="0"/>
              <a:t>Semi-Supervised Recursive </a:t>
            </a:r>
            <a:r>
              <a:rPr lang="en-US" altLang="zh-CN" sz="1600" dirty="0" err="1" smtClean="0"/>
              <a:t>Autoencoders</a:t>
            </a:r>
            <a:r>
              <a:rPr lang="en-US" altLang="zh-CN" sz="1600" dirty="0" smtClean="0"/>
              <a:t> for </a:t>
            </a:r>
            <a:r>
              <a:rPr lang="en-US" altLang="zh-CN" sz="1600" dirty="0"/>
              <a:t>Predicting Sentiment Distributions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838199" y="1690688"/>
            <a:ext cx="56673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Given the tree structure, we can compute all the node vectors from bottom to top.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Train by minimizing reconstruction error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1" y="4702128"/>
            <a:ext cx="45910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Semi-Supervised Recursive </a:t>
            </a:r>
            <a:r>
              <a:rPr lang="en-US" altLang="zh-CN" dirty="0" err="1"/>
              <a:t>Autoencoders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/>
          <a:lstStyle/>
          <a:p>
            <a:r>
              <a:rPr lang="en-US" altLang="zh-CN" dirty="0" smtClean="0"/>
              <a:t>The task label can be introduced in all nodes of the tree.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248" y="2616200"/>
            <a:ext cx="5138552" cy="2251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2982695"/>
            <a:ext cx="4519613" cy="6993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3682069"/>
            <a:ext cx="4610100" cy="1130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43672"/>
            <a:ext cx="6019800" cy="124292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39072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Socher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et al. </a:t>
            </a:r>
            <a:r>
              <a:rPr lang="en-US" altLang="zh-CN" sz="1600" dirty="0"/>
              <a:t>Semi-Supervised Recursive </a:t>
            </a:r>
            <a:r>
              <a:rPr lang="en-US" altLang="zh-CN" sz="1600" dirty="0" err="1" smtClean="0"/>
              <a:t>Autoencoders</a:t>
            </a:r>
            <a:r>
              <a:rPr lang="en-US" altLang="zh-CN" sz="1600" dirty="0" smtClean="0"/>
              <a:t> for </a:t>
            </a:r>
            <a:r>
              <a:rPr lang="en-US" altLang="zh-CN" sz="1600" dirty="0"/>
              <a:t>Predicting Sentiment Distributions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537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Comments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Recursive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Autoencoders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Dependent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structure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Parser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required</a:t>
            </a:r>
          </a:p>
          <a:p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structures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US" altLang="zh-CN" b="1" i="1" dirty="0" smtClean="0"/>
              <a:t>h=</a:t>
            </a:r>
            <a:r>
              <a:rPr kumimoji="1" lang="en-US" altLang="zh-CN" b="1" i="1" dirty="0" err="1" smtClean="0"/>
              <a:t>logN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supervision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required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nodes)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8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375" y="286543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b="1" dirty="0" smtClean="0"/>
              <a:t>Recurrent</a:t>
            </a:r>
            <a:r>
              <a:rPr lang="zh-CN" altLang="en-US" sz="5400" b="1" dirty="0" smtClean="0"/>
              <a:t> </a:t>
            </a:r>
            <a:r>
              <a:rPr lang="en-US" altLang="zh-CN" sz="5400" b="1" dirty="0" smtClean="0"/>
              <a:t>Network</a:t>
            </a:r>
            <a:r>
              <a:rPr lang="zh-CN" altLang="en-US" sz="5400" b="1" dirty="0" smtClean="0"/>
              <a:t> </a:t>
            </a:r>
            <a:r>
              <a:rPr lang="en-US" altLang="zh-CN" sz="5400" b="1" dirty="0"/>
              <a:t>for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endParaRPr kumimoji="1"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66579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Standard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r>
              <a:rPr kumimoji="1" lang="en-US" altLang="zh-CN" dirty="0" smtClean="0"/>
              <a:t>Gated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GRU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Long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Short-term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Answering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Dialogue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Systems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35441" y="4118758"/>
            <a:ext cx="5677824" cy="2225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 smtClean="0"/>
              <a:t>Q: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creates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cloud</a:t>
            </a:r>
            <a:endParaRPr lang="zh-CN" altLang="en-US" sz="2400" dirty="0" smtClean="0"/>
          </a:p>
          <a:p>
            <a:pPr marL="0" indent="0">
              <a:buFont typeface="Arial"/>
              <a:buNone/>
            </a:pPr>
            <a:r>
              <a:rPr lang="en-US" altLang="zh-CN" sz="2400" dirty="0" smtClean="0"/>
              <a:t>A: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in meteorology , a cloud is 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a visible mass of liquid droplets </a:t>
            </a:r>
            <a:r>
              <a:rPr lang="en-US" altLang="zh-CN" sz="2400" i="1" dirty="0" smtClean="0"/>
              <a:t>or frozen crystals made of water or various chemicals suspended in the atmosphere above the surface of a planetary body. </a:t>
            </a:r>
            <a:endParaRPr lang="en-US" altLang="zh-CN" sz="2400" dirty="0" smtClean="0"/>
          </a:p>
          <a:p>
            <a:pPr marL="0" indent="0">
              <a:buFont typeface="Arial"/>
              <a:buNone/>
            </a:pPr>
            <a:endParaRPr lang="en-US" altLang="zh-CN" sz="2400" dirty="0" smtClean="0"/>
          </a:p>
          <a:p>
            <a:pPr marL="0" indent="0">
              <a:buFont typeface="Arial"/>
              <a:buNone/>
            </a:pPr>
            <a:endParaRPr kumimoji="1" lang="en-US" altLang="zh-CN" sz="2400" dirty="0" smtClean="0"/>
          </a:p>
          <a:p>
            <a:pPr marL="258365" lvl="1" indent="0">
              <a:buFont typeface="Arial"/>
              <a:buNone/>
            </a:pPr>
            <a:endParaRPr kumimoji="1" lang="en-US" altLang="zh-CN" sz="1800" dirty="0" smtClean="0"/>
          </a:p>
          <a:p>
            <a:pPr marL="0" indent="0">
              <a:buFont typeface="Arial"/>
              <a:buNone/>
            </a:pPr>
            <a:endParaRPr kumimoji="1"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65" y="1812759"/>
            <a:ext cx="5968692" cy="4581682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635441" y="1690688"/>
            <a:ext cx="5305425" cy="22259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 smtClean="0"/>
              <a:t>Q: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many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people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Beijing?</a:t>
            </a:r>
            <a:endParaRPr lang="zh-CN" altLang="en-US" sz="2400" dirty="0" smtClean="0"/>
          </a:p>
          <a:p>
            <a:pPr marL="0" indent="0">
              <a:buFont typeface="Arial"/>
              <a:buNone/>
            </a:pPr>
            <a:r>
              <a:rPr lang="en-US" altLang="zh-CN" sz="2400" dirty="0" smtClean="0"/>
              <a:t>A: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About</a:t>
            </a:r>
            <a:r>
              <a:rPr lang="zh-CN" altLang="en-US" sz="2400" i="1" dirty="0" smtClean="0"/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22</a:t>
            </a:r>
            <a:r>
              <a:rPr lang="zh-CN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million</a:t>
            </a:r>
            <a:r>
              <a:rPr lang="en-US" altLang="zh-CN" sz="2400" i="1" dirty="0" smtClean="0"/>
              <a:t>.</a:t>
            </a:r>
          </a:p>
          <a:p>
            <a:pPr marL="0" indent="0">
              <a:buFont typeface="Arial"/>
              <a:buNone/>
            </a:pPr>
            <a:endParaRPr lang="en-US" altLang="zh-CN" sz="2400" i="1" dirty="0" smtClean="0"/>
          </a:p>
          <a:p>
            <a:pPr marL="0" indent="0">
              <a:buFont typeface="Arial"/>
              <a:buNone/>
            </a:pPr>
            <a:r>
              <a:rPr lang="en-US" altLang="zh-CN" sz="2400" dirty="0" smtClean="0"/>
              <a:t>Q: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Great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Wall?</a:t>
            </a:r>
          </a:p>
          <a:p>
            <a:pPr marL="0" indent="0">
              <a:buFont typeface="Arial"/>
              <a:buNone/>
            </a:pPr>
            <a:r>
              <a:rPr lang="en-US" altLang="zh-CN" sz="2400" i="1" dirty="0" smtClean="0"/>
              <a:t>A: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About</a:t>
            </a:r>
            <a:r>
              <a:rPr lang="zh-CN" altLang="en-US" sz="2400" i="1" dirty="0" smtClean="0"/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8800</a:t>
            </a:r>
            <a:r>
              <a:rPr lang="zh-CN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km</a:t>
            </a:r>
            <a:r>
              <a:rPr lang="en-US" altLang="zh-CN" sz="2400" i="1" dirty="0" smtClean="0"/>
              <a:t>. </a:t>
            </a:r>
            <a:endParaRPr lang="en-US" altLang="zh-CN" sz="2400" dirty="0" smtClean="0"/>
          </a:p>
          <a:p>
            <a:pPr marL="0" indent="0">
              <a:buFont typeface="Arial"/>
              <a:buNone/>
            </a:pPr>
            <a:endParaRPr lang="en-US" altLang="zh-CN" sz="2400" dirty="0" smtClean="0"/>
          </a:p>
          <a:p>
            <a:pPr marL="0" indent="0">
              <a:buFont typeface="Arial"/>
              <a:buNone/>
            </a:pPr>
            <a:endParaRPr kumimoji="1" lang="en-US" altLang="zh-CN" sz="2400" dirty="0" smtClean="0"/>
          </a:p>
          <a:p>
            <a:pPr marL="258365" lvl="1" indent="0">
              <a:buFont typeface="Arial"/>
              <a:buNone/>
            </a:pPr>
            <a:endParaRPr kumimoji="1" lang="en-US" altLang="zh-CN" sz="1800" dirty="0" smtClean="0"/>
          </a:p>
          <a:p>
            <a:pPr marL="0" indent="0">
              <a:buFont typeface="Arial"/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32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Issues</a:t>
            </a:r>
            <a:r>
              <a:rPr lang="zh-CN" altLang="en-US" dirty="0" smtClean="0"/>
              <a:t> </a:t>
            </a:r>
            <a:r>
              <a:rPr lang="en-US" dirty="0" smtClean="0"/>
              <a:t>with MLPs?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1: 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en-US" dirty="0" smtClean="0"/>
              <a:t>t model sequences</a:t>
            </a:r>
          </a:p>
          <a:p>
            <a:pPr lvl="1"/>
            <a:r>
              <a:rPr lang="en-US" dirty="0" smtClean="0"/>
              <a:t>Fixed-sized Inputs &amp; Outputs</a:t>
            </a:r>
          </a:p>
          <a:p>
            <a:pPr lvl="1"/>
            <a:r>
              <a:rPr lang="en-US" dirty="0" smtClean="0"/>
              <a:t>No temporal structure, thus no dynamics</a:t>
            </a:r>
          </a:p>
          <a:p>
            <a:endParaRPr lang="en-US" dirty="0" smtClean="0"/>
          </a:p>
          <a:p>
            <a:r>
              <a:rPr lang="en-US" dirty="0" smtClean="0"/>
              <a:t>Problem 2: Pure feed-forward processing</a:t>
            </a:r>
          </a:p>
          <a:p>
            <a:pPr lvl="1"/>
            <a:r>
              <a:rPr lang="en-US" dirty="0" smtClean="0"/>
              <a:t>No “memory”, no feedback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3324225"/>
            <a:ext cx="3657600" cy="27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7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Dynamic systems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15F25-B357-4A90-BB2A-E45CE10453DF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35842" name="Picture 2" descr="http://ts1.mm.bing.net/th?&amp;id=HN.608009572359145485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551" y="4139677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http://imgsrc.baidu.com/forum/w%3D580/sign=38ccca75513d26972ed3085565fab24f/8d06af18972bd407adda24427b899e510fb30916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5" y="1461863"/>
            <a:ext cx="2814871" cy="21111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http://www.animationgold.com/girl_walkin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54" y="1707815"/>
            <a:ext cx="1028700" cy="1619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6" name="Picture 26" descr="http://ts1.mm.bing.net/th?&amp;id=HN.607991585039450411&amp;w=300&amp;h=300&amp;c=0&amp;pid=1.9&amp;rs=0&amp;p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5" y="4103673"/>
            <a:ext cx="1990665" cy="19442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http://www.910club.cn/ppt/beijing/UploadFiles_8374/201201/2012011410371925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86" y="1718536"/>
            <a:ext cx="2372515" cy="17254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i.weather.com.cn/images/cn/index/dtpsc/2012/07/24/5FC733F9E501B54BB67295861AE9F3CD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86" y="4223518"/>
            <a:ext cx="2440655" cy="18304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02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Sequences are everywhere…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55388"/>
            <a:ext cx="9144000" cy="3333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6" y="4436152"/>
            <a:ext cx="7213600" cy="21844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 rot="2907571">
            <a:off x="2976890" y="5844024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573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914400"/>
            <a:ext cx="7543800" cy="303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82472"/>
            <a:ext cx="9144000" cy="279452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685800"/>
          </a:xfrm>
        </p:spPr>
        <p:txBody>
          <a:bodyPr>
            <a:noAutofit/>
          </a:bodyPr>
          <a:lstStyle/>
          <a:p>
            <a:r>
              <a:rPr lang="en-US" sz="3200" dirty="0"/>
              <a:t>Even where you might not expect a sequence… </a:t>
            </a:r>
          </a:p>
        </p:txBody>
      </p:sp>
    </p:spTree>
    <p:extLst>
      <p:ext uri="{BB962C8B-B14F-4D97-AF65-F5344CB8AC3E}">
        <p14:creationId xmlns:p14="http://schemas.microsoft.com/office/powerpoint/2010/main" val="12707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model sequences?</a:t>
            </a:r>
          </a:p>
        </p:txBody>
      </p:sp>
      <p:pic>
        <p:nvPicPr>
          <p:cNvPr id="20485" name="Picture 3" descr="w51-r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359151" y="2468564"/>
            <a:ext cx="1616075" cy="2879725"/>
          </a:xfrm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62112" y="2457452"/>
            <a:ext cx="8534400" cy="2898775"/>
            <a:chOff x="96" y="963"/>
            <a:chExt cx="5376" cy="1826"/>
          </a:xfrm>
        </p:grpSpPr>
        <p:pic>
          <p:nvPicPr>
            <p:cNvPr id="20488" name="Picture 5" descr="w51-e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10" y="963"/>
              <a:ext cx="962" cy="1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9" name="Picture 6" descr="w51-b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6" y="963"/>
              <a:ext cx="962" cy="1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0" name="Picture 7" descr="w51-a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90" y="973"/>
              <a:ext cx="940" cy="1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7" name="Picture 8" descr="w51-c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7201" y="2452688"/>
            <a:ext cx="169068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69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 smtClean="0"/>
              <a:t>Please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go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to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another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slide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for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this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part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791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Comments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Become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standard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choice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sentence-level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</a:p>
          <a:p>
            <a:r>
              <a:rPr kumimoji="1" lang="en-US" altLang="zh-CN" dirty="0" smtClean="0"/>
              <a:t>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suitable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long-context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modeling</a:t>
            </a:r>
          </a:p>
          <a:p>
            <a:pPr lvl="1"/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usually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applied</a:t>
            </a:r>
            <a:endParaRPr kumimoji="1" lang="en-US" altLang="zh-CN" dirty="0"/>
          </a:p>
          <a:p>
            <a:r>
              <a:rPr kumimoji="1" lang="en-US" altLang="zh-CN" dirty="0" smtClean="0"/>
              <a:t>Context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Vanishing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beginning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vanishing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texts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28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787" y="30511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b="1" dirty="0"/>
              <a:t>Convolutional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Network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for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endParaRPr kumimoji="1"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202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Convolutional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NLP</a:t>
            </a:r>
            <a:endParaRPr kumimoji="1" lang="zh-CN" altLang="en-US" dirty="0"/>
          </a:p>
        </p:txBody>
      </p:sp>
      <p:pic>
        <p:nvPicPr>
          <p:cNvPr id="5" name="Content Placeholder 4" descr="屏幕快照 2015-10-31 12.35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64" b="-15664"/>
          <a:stretch>
            <a:fillRect/>
          </a:stretch>
        </p:blipFill>
        <p:spPr>
          <a:xfrm>
            <a:off x="1539913" y="1027906"/>
            <a:ext cx="9593262" cy="50884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25650" y="6090748"/>
            <a:ext cx="877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Yoon Kim. 2014. Convolutional Neural Networks for Sentence Classification. In </a:t>
            </a:r>
            <a:r>
              <a:rPr lang="en-US" altLang="zh-CN" i="1" dirty="0"/>
              <a:t>EMNLP</a:t>
            </a:r>
            <a:r>
              <a:rPr lang="en-US" altLang="zh-CN" dirty="0"/>
              <a:t>. Association for Computational Linguistics, 1746–1751. </a:t>
            </a:r>
          </a:p>
        </p:txBody>
      </p:sp>
      <p:sp>
        <p:nvSpPr>
          <p:cNvPr id="7" name="圆角矩形 6"/>
          <p:cNvSpPr/>
          <p:nvPr/>
        </p:nvSpPr>
        <p:spPr>
          <a:xfrm rot="3901137">
            <a:off x="7799563" y="3060582"/>
            <a:ext cx="1314762" cy="53445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箭头连接符 3"/>
          <p:cNvCxnSpPr>
            <a:endCxn id="8" idx="1"/>
          </p:cNvCxnSpPr>
          <p:nvPr/>
        </p:nvCxnSpPr>
        <p:spPr>
          <a:xfrm flipV="1">
            <a:off x="8343900" y="1890743"/>
            <a:ext cx="849086" cy="72833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192986" y="1690688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Final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787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Convolution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vectors:</a:t>
            </a:r>
            <a:r>
              <a:rPr kumimoji="1" lang="zh-CN" altLang="en-US" dirty="0" smtClean="0"/>
              <a:t> </a:t>
            </a:r>
            <a:endParaRPr kumimoji="1" lang="en-US" altLang="zh-CN" i="1" baseline="30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Sentence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(concatenating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sequentially):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b="1" dirty="0" smtClean="0">
                <a:solidFill>
                  <a:srgbClr val="00B050"/>
                </a:solidFill>
              </a:rPr>
              <a:t>Words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in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range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(a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vector)</a:t>
            </a:r>
            <a:r>
              <a:rPr kumimoji="1" lang="en-US" altLang="zh-CN" dirty="0" smtClean="0"/>
              <a:t>: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Convolutional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vector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window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words: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13" y="5947568"/>
            <a:ext cx="2668192" cy="7286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60" y="4393209"/>
            <a:ext cx="1662906" cy="6728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35" y="3337853"/>
            <a:ext cx="6672262" cy="8482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238" y="1655181"/>
            <a:ext cx="2700337" cy="7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072" y="0"/>
            <a:ext cx="11734800" cy="1325563"/>
          </a:xfrm>
        </p:spPr>
        <p:txBody>
          <a:bodyPr/>
          <a:lstStyle/>
          <a:p>
            <a:r>
              <a:rPr kumimoji="1" lang="en-US" altLang="zh-CN" dirty="0" smtClean="0"/>
              <a:t>IBM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DeepQA</a:t>
            </a:r>
            <a:r>
              <a:rPr kumimoji="1" lang="en-US" altLang="zh-CN" dirty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Understanding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Languages</a:t>
            </a:r>
            <a:endParaRPr kumimoji="1" lang="zh-CN" altLang="en-US" dirty="0"/>
          </a:p>
        </p:txBody>
      </p:sp>
      <p:pic>
        <p:nvPicPr>
          <p:cNvPr id="6" name="whatswats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1" y="1295401"/>
            <a:ext cx="7672241" cy="5087511"/>
          </a:xfrm>
        </p:spPr>
      </p:pic>
    </p:spTree>
    <p:extLst>
      <p:ext uri="{BB962C8B-B14F-4D97-AF65-F5344CB8AC3E}">
        <p14:creationId xmlns:p14="http://schemas.microsoft.com/office/powerpoint/2010/main" val="11749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Convolution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418012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position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: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possible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windows: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map: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983" y="2214851"/>
            <a:ext cx="5554842" cy="8757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26" y="5549559"/>
            <a:ext cx="6366999" cy="84992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19" y="3926382"/>
            <a:ext cx="4864143" cy="7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Convolution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p:sp>
        <p:nvSpPr>
          <p:cNvPr id="5" name="双中括号 4"/>
          <p:cNvSpPr/>
          <p:nvPr/>
        </p:nvSpPr>
        <p:spPr>
          <a:xfrm>
            <a:off x="7824775" y="4248156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0.8</a:t>
            </a:r>
          </a:p>
          <a:p>
            <a:pPr algn="ctr"/>
            <a:r>
              <a:rPr kumimoji="1" lang="en-US" altLang="zh-CN" sz="2400" b="1" dirty="0" smtClean="0"/>
              <a:t>0.7</a:t>
            </a:r>
          </a:p>
          <a:p>
            <a:pPr algn="ctr"/>
            <a:r>
              <a:rPr kumimoji="1" lang="en-US" altLang="zh-CN" sz="2400" b="1" dirty="0" smtClean="0"/>
              <a:t>0.1</a:t>
            </a:r>
            <a:endParaRPr kumimoji="1" lang="zh-CN" altLang="en-US" sz="2400" b="1" dirty="0"/>
          </a:p>
        </p:txBody>
      </p:sp>
      <p:sp>
        <p:nvSpPr>
          <p:cNvPr id="6" name="双中括号 5"/>
          <p:cNvSpPr/>
          <p:nvPr/>
        </p:nvSpPr>
        <p:spPr>
          <a:xfrm>
            <a:off x="6434128" y="4281491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0.7</a:t>
            </a:r>
          </a:p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0.3</a:t>
            </a:r>
            <a:endParaRPr kumimoji="1" lang="zh-CN" altLang="en-US" sz="2400" b="1" dirty="0"/>
          </a:p>
        </p:txBody>
      </p:sp>
      <p:sp>
        <p:nvSpPr>
          <p:cNvPr id="7" name="双中括号 6"/>
          <p:cNvSpPr/>
          <p:nvPr/>
        </p:nvSpPr>
        <p:spPr>
          <a:xfrm>
            <a:off x="5043481" y="4281491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0.6</a:t>
            </a:r>
            <a:endParaRPr kumimoji="1" lang="zh-CN" altLang="en-US" sz="2400" b="1" dirty="0"/>
          </a:p>
        </p:txBody>
      </p:sp>
      <p:sp>
        <p:nvSpPr>
          <p:cNvPr id="8" name="双中括号 7"/>
          <p:cNvSpPr/>
          <p:nvPr/>
        </p:nvSpPr>
        <p:spPr>
          <a:xfrm>
            <a:off x="2262187" y="4291019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0.2</a:t>
            </a:r>
          </a:p>
          <a:p>
            <a:pPr algn="ctr"/>
            <a:r>
              <a:rPr kumimoji="1" lang="en-US" altLang="zh-CN" sz="2400" b="1" dirty="0" smtClean="0"/>
              <a:t>0.6</a:t>
            </a:r>
            <a:endParaRPr kumimoji="1" lang="zh-CN" altLang="en-US" sz="2400" b="1" dirty="0"/>
          </a:p>
        </p:txBody>
      </p:sp>
      <p:sp>
        <p:nvSpPr>
          <p:cNvPr id="9" name="双中括号 8"/>
          <p:cNvSpPr/>
          <p:nvPr/>
        </p:nvSpPr>
        <p:spPr>
          <a:xfrm>
            <a:off x="3652834" y="4281491"/>
            <a:ext cx="885826" cy="121443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0.4</a:t>
            </a:r>
          </a:p>
          <a:p>
            <a:pPr algn="ctr"/>
            <a:r>
              <a:rPr kumimoji="1" lang="en-US" altLang="zh-CN" sz="2400" b="1" dirty="0" smtClean="0"/>
              <a:t>0.5</a:t>
            </a:r>
          </a:p>
          <a:p>
            <a:pPr algn="ctr"/>
            <a:r>
              <a:rPr kumimoji="1" lang="en-US" altLang="zh-CN" sz="2400" b="1" dirty="0" smtClean="0"/>
              <a:t>0.3</a:t>
            </a:r>
            <a:endParaRPr kumimoji="1"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2262187" y="5772150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mtClean="0">
                <a:solidFill>
                  <a:srgbClr val="C00000"/>
                </a:solidFill>
              </a:rPr>
              <a:t>The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47603" y="5772150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</a:rPr>
              <a:t>movie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39448" y="5772150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mtClean="0">
                <a:solidFill>
                  <a:srgbClr val="C00000"/>
                </a:solidFill>
              </a:rPr>
              <a:t>very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93097" y="5767428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</a:rPr>
              <a:t>interesting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24971" y="5772150"/>
            <a:ext cx="36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</a:rPr>
              <a:t>is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双中括号 14"/>
          <p:cNvSpPr/>
          <p:nvPr/>
        </p:nvSpPr>
        <p:spPr>
          <a:xfrm>
            <a:off x="2366080" y="3182918"/>
            <a:ext cx="845960" cy="54397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rgbClr val="00B050"/>
                </a:solidFill>
              </a:rPr>
              <a:t>1.2</a:t>
            </a:r>
            <a:endParaRPr kumimoji="1" lang="zh-CN" altLang="en-US" sz="2400" b="1" dirty="0"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83527" y="2615418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00B05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00B050"/>
                </a:solidFill>
              </a:rPr>
              <a:t>1</a:t>
            </a:r>
            <a:endParaRPr kumimoji="1" lang="zh-CN" altLang="en-US" sz="2800" b="1" baseline="-25000" dirty="0">
              <a:solidFill>
                <a:srgbClr val="00B05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1190" y="2654051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C00000"/>
                </a:solidFill>
              </a:rPr>
              <a:t>2</a:t>
            </a:r>
            <a:endParaRPr kumimoji="1" lang="zh-CN" alt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9991" y="265546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7030A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7030A0"/>
                </a:solidFill>
              </a:rPr>
              <a:t>3</a:t>
            </a:r>
            <a:endParaRPr kumimoji="1" lang="zh-CN" altLang="en-US" sz="2800" b="1" baseline="-25000" dirty="0">
              <a:solidFill>
                <a:srgbClr val="7030A0"/>
              </a:solidFill>
            </a:endParaRPr>
          </a:p>
        </p:txBody>
      </p:sp>
      <p:sp>
        <p:nvSpPr>
          <p:cNvPr id="21" name="双中括号 20"/>
          <p:cNvSpPr/>
          <p:nvPr/>
        </p:nvSpPr>
        <p:spPr>
          <a:xfrm>
            <a:off x="3751082" y="3182918"/>
            <a:ext cx="845960" cy="54397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rgbClr val="C00000"/>
                </a:solidFill>
              </a:rPr>
              <a:t>2.1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22" name="双中括号 21"/>
          <p:cNvSpPr/>
          <p:nvPr/>
        </p:nvSpPr>
        <p:spPr>
          <a:xfrm>
            <a:off x="5228499" y="3182918"/>
            <a:ext cx="845960" cy="54397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rgbClr val="7030A0"/>
                </a:solidFill>
              </a:rPr>
              <a:t>1.4</a:t>
            </a:r>
            <a:endParaRPr kumimoji="1"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21650" y="2696329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002060"/>
                </a:solidFill>
              </a:rPr>
              <a:t>c</a:t>
            </a:r>
            <a:r>
              <a:rPr kumimoji="1" lang="en-US" altLang="zh-CN" sz="2800" b="1" baseline="-25000" dirty="0" smtClean="0">
                <a:solidFill>
                  <a:srgbClr val="002060"/>
                </a:solidFill>
              </a:rPr>
              <a:t>4</a:t>
            </a:r>
            <a:endParaRPr kumimoji="1" lang="zh-CN" altLang="en-US" sz="2800" b="1" baseline="-25000" dirty="0">
              <a:solidFill>
                <a:srgbClr val="002060"/>
              </a:solidFill>
            </a:endParaRPr>
          </a:p>
        </p:txBody>
      </p:sp>
      <p:sp>
        <p:nvSpPr>
          <p:cNvPr id="24" name="双中括号 23"/>
          <p:cNvSpPr/>
          <p:nvPr/>
        </p:nvSpPr>
        <p:spPr>
          <a:xfrm>
            <a:off x="6791653" y="3204741"/>
            <a:ext cx="845960" cy="54397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rgbClr val="002060"/>
                </a:solidFill>
              </a:rPr>
              <a:t>0.9</a:t>
            </a:r>
            <a:endParaRPr kumimoji="1"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928813" y="4248156"/>
            <a:ext cx="2843213" cy="1366832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370624" y="4248156"/>
            <a:ext cx="2843213" cy="13668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902376" y="4257129"/>
            <a:ext cx="2843213" cy="1366832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6303778" y="4254812"/>
            <a:ext cx="2843213" cy="1366832"/>
          </a:xfrm>
          <a:prstGeom prst="round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206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01747" y="1662415"/>
            <a:ext cx="5923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When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the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window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width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h=2</a:t>
            </a:r>
            <a:endParaRPr kumimoji="1"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7907285" y="2683687"/>
            <a:ext cx="1659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b="1" smtClean="0">
                <a:solidFill>
                  <a:srgbClr val="00B050"/>
                </a:solidFill>
              </a:rPr>
              <a:t>4=5-2+1</a:t>
            </a:r>
            <a:endParaRPr kumimoji="1" lang="zh-CN" alt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5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9" grpId="0"/>
      <p:bldP spid="20" grpId="0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Pooling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W</a:t>
            </a:r>
            <a:r>
              <a:rPr kumimoji="1" lang="en-US" altLang="zh-CN" dirty="0" smtClean="0"/>
              <a:t>: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Pooling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single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(max,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mean):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here?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generally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requires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51" y="2463459"/>
            <a:ext cx="6366999" cy="8499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50" y="3951220"/>
            <a:ext cx="2736313" cy="7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8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Softmax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00B050"/>
                </a:solidFill>
              </a:rPr>
              <a:t>multiple</a:t>
            </a:r>
            <a:r>
              <a:rPr kumimoji="1" lang="zh-CN" altLang="en-US" b="1" dirty="0">
                <a:solidFill>
                  <a:srgbClr val="00B050"/>
                </a:solidFill>
              </a:rPr>
              <a:t> </a:t>
            </a:r>
            <a:r>
              <a:rPr kumimoji="1" lang="en-US" altLang="zh-CN" b="1" dirty="0">
                <a:solidFill>
                  <a:srgbClr val="00B050"/>
                </a:solidFill>
              </a:rPr>
              <a:t>filters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W</a:t>
            </a:r>
            <a:r>
              <a:rPr kumimoji="1" lang="zh-CN" altLang="en-US" dirty="0"/>
              <a:t> </a:t>
            </a:r>
            <a:r>
              <a:rPr kumimoji="1" lang="en-US" altLang="zh-CN" dirty="0"/>
              <a:t>(~100),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multiple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window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h</a:t>
            </a:r>
            <a:endParaRPr kumimoji="1" lang="en-US" altLang="zh-CN" b="1" dirty="0">
              <a:solidFill>
                <a:srgbClr val="00B050"/>
              </a:solidFill>
            </a:endParaRP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b="1" dirty="0" err="1"/>
              <a:t>N_w</a:t>
            </a:r>
            <a:r>
              <a:rPr kumimoji="1" lang="zh-CN" altLang="en-US" b="1" dirty="0"/>
              <a:t>*</a:t>
            </a:r>
            <a:r>
              <a:rPr kumimoji="1" lang="en-US" altLang="zh-CN" b="1" dirty="0" err="1" smtClean="0"/>
              <a:t>N_h</a:t>
            </a:r>
            <a:endParaRPr kumimoji="1" lang="en-US" altLang="zh-CN" b="1" dirty="0"/>
          </a:p>
          <a:p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final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feature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vector</a:t>
            </a:r>
            <a:r>
              <a:rPr kumimoji="1" lang="zh-CN" altLang="en-US" sz="3200" dirty="0" smtClean="0"/>
              <a:t> </a:t>
            </a:r>
            <a:endParaRPr kumimoji="1" lang="en-US" altLang="zh-CN" sz="3200" dirty="0" smtClean="0"/>
          </a:p>
          <a:p>
            <a:pPr marL="0" indent="0" algn="ctr">
              <a:buNone/>
            </a:pPr>
            <a:r>
              <a:rPr kumimoji="1" lang="en-US" altLang="zh-CN" sz="3200" b="1" dirty="0" smtClean="0"/>
              <a:t>Z=[c</a:t>
            </a:r>
            <a:r>
              <a:rPr kumimoji="1" lang="en-US" altLang="zh-CN" sz="3200" b="1" baseline="-25000" dirty="0" smtClean="0"/>
              <a:t>h_1,1</a:t>
            </a:r>
            <a:r>
              <a:rPr kumimoji="1" lang="en-US" altLang="zh-CN" sz="3200" b="1" dirty="0" smtClean="0"/>
              <a:t>,c</a:t>
            </a:r>
            <a:r>
              <a:rPr kumimoji="1" lang="en-US" altLang="zh-CN" sz="3200" b="1" baseline="-25000" dirty="0" smtClean="0"/>
              <a:t>h_1,2</a:t>
            </a:r>
            <a:r>
              <a:rPr kumimoji="1" lang="en-US" altLang="zh-CN" sz="3200" b="1" dirty="0" smtClean="0"/>
              <a:t>,</a:t>
            </a:r>
            <a:r>
              <a:rPr kumimoji="1" lang="mr-IN" altLang="zh-CN" sz="3200" b="1" dirty="0" smtClean="0"/>
              <a:t>…</a:t>
            </a:r>
            <a:r>
              <a:rPr kumimoji="1" lang="en-US" altLang="zh-CN" sz="3200" b="1" dirty="0" smtClean="0"/>
              <a:t>,c</a:t>
            </a:r>
            <a:r>
              <a:rPr kumimoji="1" lang="en-US" altLang="zh-CN" sz="3200" b="1" baseline="-25000" dirty="0" smtClean="0"/>
              <a:t>h_1,N_w</a:t>
            </a:r>
            <a:r>
              <a:rPr kumimoji="1" lang="en-US" altLang="zh-CN" sz="3200" b="1" dirty="0"/>
              <a:t>,</a:t>
            </a:r>
            <a:r>
              <a:rPr kumimoji="1" lang="en-US" altLang="zh-CN" sz="3200" b="1" dirty="0" smtClean="0"/>
              <a:t>c</a:t>
            </a:r>
            <a:r>
              <a:rPr kumimoji="1" lang="en-US" altLang="zh-CN" sz="3200" b="1" baseline="-25000" dirty="0" smtClean="0"/>
              <a:t>h_2,1</a:t>
            </a:r>
            <a:r>
              <a:rPr kumimoji="1" lang="en-US" altLang="zh-CN" sz="3200" b="1" dirty="0" smtClean="0"/>
              <a:t>,c</a:t>
            </a:r>
            <a:r>
              <a:rPr kumimoji="1" lang="en-US" altLang="zh-CN" sz="3200" b="1" baseline="-25000" dirty="0" smtClean="0"/>
              <a:t>h_2,2</a:t>
            </a:r>
            <a:r>
              <a:rPr kumimoji="1" lang="en-US" altLang="zh-CN" sz="3200" b="1" dirty="0"/>
              <a:t>,</a:t>
            </a:r>
            <a:r>
              <a:rPr kumimoji="1" lang="mr-IN" altLang="zh-CN" sz="3200" b="1" dirty="0"/>
              <a:t>…</a:t>
            </a:r>
            <a:r>
              <a:rPr kumimoji="1" lang="en-US" altLang="zh-CN" sz="3200" b="1" dirty="0"/>
              <a:t>,</a:t>
            </a:r>
            <a:r>
              <a:rPr kumimoji="1" lang="en-US" altLang="zh-CN" sz="3200" b="1" dirty="0" smtClean="0"/>
              <a:t>c</a:t>
            </a:r>
            <a:r>
              <a:rPr kumimoji="1" lang="en-US" altLang="zh-CN" sz="3200" b="1" baseline="-25000" dirty="0" smtClean="0"/>
              <a:t>h_2,N_w</a:t>
            </a:r>
            <a:r>
              <a:rPr kumimoji="1" lang="mr-IN" altLang="zh-CN" sz="3200" b="1" dirty="0" smtClean="0"/>
              <a:t>…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]</a:t>
            </a:r>
          </a:p>
          <a:p>
            <a:pPr marL="0" indent="0">
              <a:buNone/>
            </a:pPr>
            <a:r>
              <a:rPr kumimoji="1" lang="zh-CN" altLang="en-US" sz="3200" b="1" dirty="0"/>
              <a:t> </a:t>
            </a:r>
            <a:r>
              <a:rPr kumimoji="1" lang="zh-CN" altLang="en-US" sz="3200" b="1" dirty="0" smtClean="0"/>
              <a:t>        </a:t>
            </a:r>
            <a:r>
              <a:rPr kumimoji="1" lang="en-US" altLang="zh-CN" sz="3200" dirty="0" err="1" smtClean="0"/>
              <a:t>h_i</a:t>
            </a:r>
            <a:r>
              <a:rPr kumimoji="1" lang="en-US" altLang="zh-CN" sz="3200" dirty="0" smtClean="0"/>
              <a:t>: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many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types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windows</a:t>
            </a:r>
          </a:p>
          <a:p>
            <a:pPr marL="0" indent="0">
              <a:buNone/>
            </a:pPr>
            <a:r>
              <a:rPr kumimoji="1" lang="zh-CN" altLang="en-US" sz="3200" dirty="0"/>
              <a:t> </a:t>
            </a:r>
            <a:r>
              <a:rPr kumimoji="1" lang="zh-CN" altLang="en-US" sz="3200" dirty="0" smtClean="0"/>
              <a:t>        </a:t>
            </a:r>
            <a:r>
              <a:rPr kumimoji="1" lang="en-US" altLang="zh-CN" sz="3200" dirty="0" err="1" smtClean="0"/>
              <a:t>N_w</a:t>
            </a:r>
            <a:r>
              <a:rPr kumimoji="1" lang="en-US" altLang="zh-CN" sz="3200" dirty="0" smtClean="0"/>
              <a:t>: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many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filters</a:t>
            </a:r>
          </a:p>
          <a:p>
            <a:pPr marL="0" indent="0">
              <a:buNone/>
            </a:pPr>
            <a:endParaRPr kumimoji="1" lang="en-US" altLang="zh-CN" sz="3200" dirty="0"/>
          </a:p>
          <a:p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final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 smtClean="0"/>
              <a:t>softmax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layer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(or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another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MLP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layer)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takes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z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input</a:t>
            </a:r>
            <a:r>
              <a:rPr kumimoji="1" lang="en-US" altLang="zh-CN" sz="3200" b="1" dirty="0" smtClean="0"/>
              <a:t>:</a:t>
            </a:r>
            <a:r>
              <a:rPr kumimoji="1" lang="zh-CN" altLang="en-US" sz="3200" b="1" dirty="0" smtClean="0"/>
              <a:t> </a:t>
            </a:r>
            <a:endParaRPr kumimoji="1"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13" y="5871241"/>
            <a:ext cx="5019671" cy="8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72075" y="5180206"/>
            <a:ext cx="6857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N. </a:t>
            </a:r>
            <a:r>
              <a:rPr lang="en-US" altLang="zh-CN" b="1" dirty="0" err="1">
                <a:solidFill>
                  <a:srgbClr val="002060"/>
                </a:solidFill>
              </a:rPr>
              <a:t>Kalchbrenner</a:t>
            </a:r>
            <a:r>
              <a:rPr lang="en-US" altLang="zh-CN" b="1" dirty="0">
                <a:solidFill>
                  <a:srgbClr val="002060"/>
                </a:solidFill>
              </a:rPr>
              <a:t>, E. </a:t>
            </a:r>
            <a:r>
              <a:rPr lang="en-US" altLang="zh-CN" b="1" dirty="0" err="1">
                <a:solidFill>
                  <a:srgbClr val="002060"/>
                </a:solidFill>
              </a:rPr>
              <a:t>Grefenstette</a:t>
            </a:r>
            <a:r>
              <a:rPr lang="en-US" altLang="zh-CN" b="1" dirty="0">
                <a:solidFill>
                  <a:srgbClr val="002060"/>
                </a:solidFill>
              </a:rPr>
              <a:t>, and P. </a:t>
            </a:r>
            <a:r>
              <a:rPr lang="en-US" altLang="zh-CN" b="1" dirty="0" err="1">
                <a:solidFill>
                  <a:srgbClr val="002060"/>
                </a:solidFill>
              </a:rPr>
              <a:t>Blunsom</a:t>
            </a:r>
            <a:r>
              <a:rPr lang="en-US" altLang="zh-CN" b="1" dirty="0">
                <a:solidFill>
                  <a:srgbClr val="002060"/>
                </a:solidFill>
              </a:rPr>
              <a:t>. A Convolutional Neural Network for Modelling Sentences . In: Proceedings of ACL. 2014. </a:t>
            </a:r>
            <a:endParaRPr lang="en-US" altLang="zh-CN" sz="4800" b="1" dirty="0">
              <a:solidFill>
                <a:srgbClr val="002060"/>
              </a:solidFill>
              <a:effectLst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" y="1356017"/>
            <a:ext cx="4262437" cy="550198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628238" y="2171700"/>
            <a:ext cx="6273248" cy="393183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One-dimensional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convolution</a:t>
            </a:r>
          </a:p>
          <a:p>
            <a:r>
              <a:rPr kumimoji="1" lang="en-US" altLang="zh-CN" dirty="0" smtClean="0"/>
              <a:t>K-max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pooling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over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</a:t>
            </a:r>
          </a:p>
          <a:p>
            <a:r>
              <a:rPr kumimoji="1" lang="en-US" altLang="zh-CN" dirty="0" smtClean="0"/>
              <a:t>Multiple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multiple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channels</a:t>
            </a:r>
          </a:p>
          <a:p>
            <a:r>
              <a:rPr kumimoji="1" lang="en-US" altLang="zh-CN" dirty="0" smtClean="0"/>
              <a:t>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37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CNN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NLP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889820"/>
          </a:xfrm>
        </p:spPr>
        <p:txBody>
          <a:bodyPr/>
          <a:lstStyle/>
          <a:p>
            <a:r>
              <a:rPr kumimoji="1" lang="en-US" altLang="zh-CN" dirty="0" smtClean="0"/>
              <a:t>Convolutional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74700" y="5921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Lei T, </a:t>
            </a:r>
            <a:r>
              <a:rPr lang="en-US" altLang="zh-CN" dirty="0" err="1">
                <a:solidFill>
                  <a:srgbClr val="222222"/>
                </a:solidFill>
                <a:latin typeface="Arial" charset="0"/>
              </a:rPr>
              <a:t>Barzilay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 R, </a:t>
            </a:r>
            <a:r>
              <a:rPr lang="en-US" altLang="zh-CN" dirty="0" err="1">
                <a:solidFill>
                  <a:srgbClr val="222222"/>
                </a:solidFill>
                <a:latin typeface="Arial" charset="0"/>
              </a:rPr>
              <a:t>Jaakkola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 T. Molding </a:t>
            </a:r>
            <a:r>
              <a:rPr lang="en-US" altLang="zh-CN" dirty="0" err="1">
                <a:solidFill>
                  <a:srgbClr val="222222"/>
                </a:solidFill>
                <a:latin typeface="Arial" charset="0"/>
              </a:rPr>
              <a:t>cnns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 for text: non-linear, non-consecutive convolutions[J]. </a:t>
            </a:r>
            <a:r>
              <a:rPr lang="en-US" altLang="zh-CN" dirty="0" smtClean="0">
                <a:solidFill>
                  <a:srgbClr val="222222"/>
                </a:solidFill>
                <a:latin typeface="Arial" charset="0"/>
              </a:rPr>
              <a:t>EMNLP,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2015.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169984"/>
            <a:ext cx="6629400" cy="355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52" y="2378944"/>
            <a:ext cx="4746108" cy="39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Comments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NLP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Suitable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longer</a:t>
            </a:r>
            <a:r>
              <a:rPr kumimoji="1" lang="zh-CN" altLang="en-US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dirty="0" smtClean="0"/>
              <a:t>text</a:t>
            </a:r>
          </a:p>
          <a:p>
            <a:r>
              <a:rPr kumimoji="1" lang="en-US" altLang="zh-CN" b="1" dirty="0" smtClean="0">
                <a:solidFill>
                  <a:srgbClr val="00B050"/>
                </a:solidFill>
              </a:rPr>
              <a:t>Deep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structures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dirty="0" smtClean="0"/>
              <a:t>(multiple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con/pool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operations)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helpful</a:t>
            </a:r>
          </a:p>
          <a:p>
            <a:r>
              <a:rPr kumimoji="1" lang="en-US" altLang="zh-CN" b="1" dirty="0" smtClean="0">
                <a:solidFill>
                  <a:srgbClr val="00B050"/>
                </a:solidFill>
              </a:rPr>
              <a:t>Not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as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strong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as</a:t>
            </a:r>
            <a:r>
              <a:rPr kumimoji="1" lang="zh-CN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dirty="0" smtClean="0"/>
              <a:t>other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recursive/recurrent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34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</a:p>
          <a:p>
            <a:pPr lvl="1"/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vectors</a:t>
            </a:r>
          </a:p>
          <a:p>
            <a:r>
              <a:rPr kumimoji="1" lang="en-US" altLang="zh-CN" dirty="0" smtClean="0"/>
              <a:t>Phrase/sentence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</a:p>
          <a:p>
            <a:pPr lvl="1"/>
            <a:r>
              <a:rPr kumimoji="1" lang="en-US" altLang="zh-CN" dirty="0" smtClean="0"/>
              <a:t>Recursive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</a:p>
          <a:p>
            <a:pPr lvl="1"/>
            <a:r>
              <a:rPr kumimoji="1" lang="en-US" altLang="zh-CN" dirty="0" smtClean="0"/>
              <a:t>Recurrent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</a:p>
          <a:p>
            <a:pPr lvl="1"/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</a:p>
          <a:p>
            <a:pPr lvl="1"/>
            <a:r>
              <a:rPr kumimoji="1" lang="en-US" altLang="zh-CN" dirty="0" smtClean="0"/>
              <a:t>CNN</a:t>
            </a:r>
          </a:p>
          <a:p>
            <a:pPr lvl="1"/>
            <a:r>
              <a:rPr kumimoji="1" lang="en-US" altLang="zh-CN" dirty="0" smtClean="0"/>
              <a:t>Hierarchical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(RNN)</a:t>
            </a:r>
          </a:p>
          <a:p>
            <a:pPr lvl="1"/>
            <a:r>
              <a:rPr kumimoji="1" lang="en-US" altLang="zh-CN" dirty="0" smtClean="0"/>
              <a:t>Hybrid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7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屏幕快照 2015-10-31 12.35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64" b="-15664"/>
          <a:stretch>
            <a:fillRect/>
          </a:stretch>
        </p:blipFill>
        <p:spPr>
          <a:xfrm>
            <a:off x="3642741" y="3846887"/>
            <a:ext cx="5961100" cy="3161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Summary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4359" y="5685339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0070C0"/>
                </a:solidFill>
              </a:rPr>
              <a:t>Deep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904359" y="1985542"/>
            <a:ext cx="142875" cy="369411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6" name="右中括号 5"/>
          <p:cNvSpPr/>
          <p:nvPr/>
        </p:nvSpPr>
        <p:spPr>
          <a:xfrm>
            <a:off x="1761620" y="1999830"/>
            <a:ext cx="128587" cy="36941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47234" y="221414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0.123</a:t>
            </a:r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040096" y="266130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0.243</a:t>
            </a:r>
            <a:endParaRPr kumimoji="1"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040096" y="310206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0.789</a:t>
            </a:r>
            <a:endParaRPr kumimoji="1"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048996" y="356220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-0.150</a:t>
            </a:r>
            <a:endParaRPr kumimoji="1"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040096" y="402235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/>
              <a:t>0.893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040095" y="446612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0.163</a:t>
            </a:r>
            <a:endParaRPr kumimoji="1"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048995" y="492626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-0.876</a:t>
            </a:r>
            <a:endParaRPr kumimoji="1" lang="zh-CN" altLang="en-US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69" y="569028"/>
            <a:ext cx="3995737" cy="31778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1" y="845496"/>
            <a:ext cx="3348508" cy="25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Topics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NLP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Memory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reinforcement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</a:p>
          <a:p>
            <a:r>
              <a:rPr kumimoji="1" lang="en-US" altLang="zh-CN" dirty="0" smtClean="0"/>
              <a:t>Sequence2Sequence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9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57275" y="3000379"/>
            <a:ext cx="9829800" cy="37004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i="1" dirty="0" smtClean="0">
                <a:solidFill>
                  <a:srgbClr val="FF0000"/>
                </a:solidFill>
              </a:rPr>
              <a:t>entiment</a:t>
            </a:r>
            <a:r>
              <a:rPr lang="en-US" dirty="0" smtClean="0"/>
              <a:t>: an </a:t>
            </a:r>
            <a:r>
              <a:rPr lang="en-US" dirty="0"/>
              <a:t>attitude, thought, or judgment prompted by </a:t>
            </a:r>
            <a:r>
              <a:rPr lang="en-US" dirty="0" smtClean="0"/>
              <a:t>feeling.</a:t>
            </a:r>
          </a:p>
          <a:p>
            <a:pPr lvl="1"/>
            <a:r>
              <a:rPr lang="en-US" dirty="0" smtClean="0"/>
              <a:t>A sentiment is more of a feeling.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I am concerned about the current state of the economy.</a:t>
            </a:r>
            <a:r>
              <a:rPr lang="en-US" dirty="0" smtClean="0"/>
              <a:t>”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Opinion</a:t>
            </a:r>
            <a:r>
              <a:rPr lang="en-US" i="1" dirty="0" smtClean="0"/>
              <a:t>:</a:t>
            </a:r>
            <a:r>
              <a:rPr lang="en-US" dirty="0" smtClean="0"/>
              <a:t> a </a:t>
            </a:r>
            <a:r>
              <a:rPr lang="en-US" dirty="0"/>
              <a:t>view, judgment, or appraisal formed in </a:t>
            </a:r>
            <a:r>
              <a:rPr lang="en-US" dirty="0" smtClean="0"/>
              <a:t>the </a:t>
            </a:r>
            <a:r>
              <a:rPr lang="en-US" dirty="0"/>
              <a:t>mind about a particular matter.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concrete view of a person about </a:t>
            </a:r>
            <a:r>
              <a:rPr lang="en-US" dirty="0" smtClean="0"/>
              <a:t>something.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/>
              <a:t>I think the economy is not doing </a:t>
            </a:r>
            <a:r>
              <a:rPr lang="en-US" i="1" dirty="0" smtClean="0"/>
              <a:t>well.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Sentiment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Opinion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Mining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19200" y="1667363"/>
            <a:ext cx="1013460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907B9"/>
                </a:solidFill>
              </a:rPr>
              <a:t>Sentiment analysis (SA) </a:t>
            </a:r>
            <a:r>
              <a:rPr lang="en-US" altLang="zh-CN" sz="2800" dirty="0"/>
              <a:t>or</a:t>
            </a:r>
            <a:r>
              <a:rPr lang="en-US" altLang="zh-CN" sz="2800" dirty="0">
                <a:solidFill>
                  <a:srgbClr val="2907B9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opinion mining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/>
              <a:t>computational study of opinion, sentiment, appraisal, evaluation, and emotion. 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986838" y="640080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Slides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Prof.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79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614" y="986864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275" y="104073"/>
            <a:ext cx="8042276" cy="1336956"/>
          </a:xfrm>
        </p:spPr>
        <p:txBody>
          <a:bodyPr/>
          <a:lstStyle/>
          <a:p>
            <a:r>
              <a:rPr lang="en-US" dirty="0" smtClean="0"/>
              <a:t>Memory </a:t>
            </a:r>
            <a:r>
              <a:rPr lang="en-US" smtClean="0"/>
              <a:t>Network Models</a:t>
            </a:r>
            <a:endParaRPr lang="en-US" sz="3200" i="1" dirty="0">
              <a:solidFill>
                <a:srgbClr val="0000FF"/>
              </a:solidFill>
            </a:endParaRPr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06" y="2096000"/>
            <a:ext cx="7514220" cy="40190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92686" y="626978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Differentiable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1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Reinforcement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295400"/>
            <a:ext cx="8534400" cy="43779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32000" y="5639241"/>
            <a:ext cx="948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67" dirty="0">
                <a:latin typeface="Calibri"/>
                <a:cs typeface="Calibri"/>
              </a:rPr>
              <a:t>Deep</a:t>
            </a:r>
            <a:r>
              <a:rPr kumimoji="1" lang="zh-CN" altLang="en-US" sz="2667" dirty="0">
                <a:latin typeface="Calibri"/>
                <a:cs typeface="Calibri"/>
              </a:rPr>
              <a:t> </a:t>
            </a:r>
            <a:r>
              <a:rPr kumimoji="1" lang="en-US" altLang="zh-CN" sz="2667" dirty="0">
                <a:latin typeface="Calibri"/>
                <a:cs typeface="Calibri"/>
              </a:rPr>
              <a:t>learning</a:t>
            </a:r>
            <a:r>
              <a:rPr kumimoji="1" lang="zh-CN" altLang="en-US" sz="2667" dirty="0">
                <a:latin typeface="Calibri"/>
                <a:cs typeface="Calibri"/>
              </a:rPr>
              <a:t> </a:t>
            </a:r>
            <a:r>
              <a:rPr kumimoji="1" lang="en-US" altLang="zh-CN" sz="2667" dirty="0">
                <a:latin typeface="Calibri"/>
                <a:cs typeface="Calibri"/>
              </a:rPr>
              <a:t>to</a:t>
            </a:r>
            <a:r>
              <a:rPr kumimoji="1" lang="zh-CN" altLang="en-US" sz="2667" dirty="0">
                <a:latin typeface="Calibri"/>
                <a:cs typeface="Calibri"/>
              </a:rPr>
              <a:t> </a:t>
            </a:r>
            <a:r>
              <a:rPr kumimoji="1" lang="en-US" altLang="zh-CN" sz="2667" dirty="0">
                <a:latin typeface="Calibri"/>
                <a:cs typeface="Calibri"/>
              </a:rPr>
              <a:t>represent</a:t>
            </a:r>
            <a:r>
              <a:rPr kumimoji="1" lang="zh-CN" altLang="en-US" sz="2667" dirty="0">
                <a:latin typeface="Calibri"/>
                <a:cs typeface="Calibri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Calibri"/>
                <a:cs typeface="Calibri"/>
              </a:rPr>
              <a:t>states</a:t>
            </a:r>
            <a:r>
              <a:rPr kumimoji="1" lang="en-US" altLang="zh-CN" sz="2667" dirty="0">
                <a:latin typeface="Calibri"/>
                <a:cs typeface="Calibri"/>
              </a:rPr>
              <a:t>,</a:t>
            </a:r>
            <a:r>
              <a:rPr kumimoji="1" lang="zh-CN" altLang="en-US" sz="2667" dirty="0">
                <a:latin typeface="Calibri"/>
                <a:cs typeface="Calibri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Calibri"/>
                <a:cs typeface="Calibri"/>
              </a:rPr>
              <a:t>actions</a:t>
            </a:r>
            <a:r>
              <a:rPr kumimoji="1" lang="en-US" altLang="zh-CN" sz="2667" dirty="0">
                <a:latin typeface="Calibri"/>
                <a:cs typeface="Calibri"/>
              </a:rPr>
              <a:t>,</a:t>
            </a:r>
            <a:r>
              <a:rPr kumimoji="1" lang="zh-CN" altLang="en-US" sz="2667" dirty="0">
                <a:latin typeface="Calibri"/>
                <a:cs typeface="Calibri"/>
              </a:rPr>
              <a:t> </a:t>
            </a:r>
            <a:r>
              <a:rPr kumimoji="1" lang="en-US" altLang="zh-CN" sz="2667" dirty="0">
                <a:latin typeface="Calibri"/>
                <a:cs typeface="Calibri"/>
              </a:rPr>
              <a:t>or</a:t>
            </a:r>
            <a:r>
              <a:rPr kumimoji="1" lang="zh-CN" altLang="en-US" sz="2667" dirty="0">
                <a:latin typeface="Calibri"/>
                <a:cs typeface="Calibri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Calibri"/>
                <a:cs typeface="Calibri"/>
              </a:rPr>
              <a:t>policy</a:t>
            </a:r>
            <a:r>
              <a:rPr kumimoji="1" lang="zh-CN" altLang="en-US" sz="3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Calibri"/>
                <a:cs typeface="Calibri"/>
              </a:rPr>
              <a:t>functions</a:t>
            </a:r>
            <a:endParaRPr kumimoji="1" lang="zh-CN" altLang="en-US" sz="2667" dirty="0" err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6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06" y="2793551"/>
            <a:ext cx="8586788" cy="39138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en-US" altLang="zh-CN" baseline="-25000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en-US" altLang="zh-CN" baseline="-25000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r>
              <a:rPr kumimoji="1" lang="en-US" altLang="zh-CN" dirty="0" err="1" smtClean="0"/>
              <a:t>X</a:t>
            </a:r>
            <a:r>
              <a:rPr kumimoji="1" lang="en-US" altLang="zh-CN" baseline="-25000" dirty="0" err="1" smtClean="0"/>
              <a:t>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</a:t>
            </a:r>
            <a:r>
              <a:rPr kumimoji="1" lang="en-US" altLang="zh-CN" baseline="-25000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</a:t>
            </a:r>
            <a:r>
              <a:rPr kumimoji="1" lang="en-US" altLang="zh-CN" baseline="-25000" dirty="0" smtClean="0"/>
              <a:t>2</a:t>
            </a:r>
            <a:r>
              <a:rPr kumimoji="1" lang="mr-IN" altLang="zh-CN" dirty="0" smtClean="0"/>
              <a:t>…</a:t>
            </a:r>
            <a:r>
              <a:rPr kumimoji="1" lang="en-US" altLang="zh-CN" dirty="0" err="1" smtClean="0"/>
              <a:t>Y</a:t>
            </a:r>
            <a:r>
              <a:rPr kumimoji="1" lang="en-US" altLang="zh-CN" baseline="-25000" dirty="0" err="1" smtClean="0"/>
              <a:t>n</a:t>
            </a:r>
            <a:endParaRPr kumimoji="1" lang="en-US" altLang="zh-CN" baseline="-25000" dirty="0" smtClean="0"/>
          </a:p>
          <a:p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translation,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dialogue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generation</a:t>
            </a:r>
            <a:endParaRPr kumimoji="1"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78205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Thanks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Attention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Dr.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Minlie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Huang</a:t>
            </a:r>
          </a:p>
          <a:p>
            <a:r>
              <a:rPr kumimoji="1" lang="en-US" altLang="zh-CN" dirty="0" smtClean="0">
                <a:hlinkClick r:id="rId2"/>
              </a:rPr>
              <a:t>aihuang@tsinghua.edu.cn</a:t>
            </a:r>
            <a:r>
              <a:rPr kumimoji="1" lang="zh-CN" altLang="en-US" dirty="0" smtClean="0"/>
              <a:t>  </a:t>
            </a:r>
            <a:endParaRPr kumimoji="1" lang="en-US" altLang="zh-CN" dirty="0" smtClean="0"/>
          </a:p>
          <a:p>
            <a:r>
              <a:rPr kumimoji="1" lang="en-US" altLang="zh-CN" dirty="0" smtClean="0"/>
              <a:t>Homepage: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3"/>
              </a:rPr>
              <a:t>http://aihuang.org/p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1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Sentiment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Opinion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Mining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9908" y="3997786"/>
            <a:ext cx="50561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000CC"/>
                </a:solidFill>
              </a:rPr>
              <a:t>Staffs are not that friendly, but </a:t>
            </a:r>
            <a:r>
              <a:rPr lang="en-US" altLang="zh-CN" sz="3200" i="1" dirty="0">
                <a:solidFill>
                  <a:srgbClr val="FF0000"/>
                </a:solidFill>
              </a:rPr>
              <a:t>the taste covers all</a:t>
            </a:r>
            <a:r>
              <a:rPr lang="en-US" altLang="zh-CN" sz="3200" i="1" dirty="0">
                <a:solidFill>
                  <a:srgbClr val="0000CC"/>
                </a:solidFill>
              </a:rPr>
              <a:t>.”</a:t>
            </a:r>
            <a:endParaRPr lang="zh-CN" altLang="en-US" sz="3200" dirty="0">
              <a:solidFill>
                <a:srgbClr val="0000CC"/>
              </a:solidFill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6504212" y="3804558"/>
            <a:ext cx="947057" cy="522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6379030" y="4828598"/>
            <a:ext cx="1088571" cy="608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0" y="2992098"/>
            <a:ext cx="1371600" cy="1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0" y="4828597"/>
            <a:ext cx="1498600" cy="1447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98224" y="3495954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/>
              <a:t>Staff</a:t>
            </a:r>
            <a:endParaRPr kumimoji="1"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7598223" y="5214266"/>
            <a:ext cx="111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Taste</a:t>
            </a:r>
            <a:endParaRPr kumimoji="1"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1219200" y="1753091"/>
            <a:ext cx="809625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907B9"/>
                </a:solidFill>
              </a:rPr>
              <a:t>Sentiment analysis (SA) </a:t>
            </a:r>
            <a:r>
              <a:rPr lang="en-US" altLang="zh-CN" sz="2800" dirty="0"/>
              <a:t>or</a:t>
            </a:r>
            <a:r>
              <a:rPr lang="en-US" altLang="zh-CN" sz="2800" dirty="0">
                <a:solidFill>
                  <a:srgbClr val="2907B9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opinion mining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/>
              <a:t>computational study of opinion, sentiment, appraisal, evaluation, and emotion.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539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v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v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(v)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hat v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(\cdot)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f(\cdot)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RE=-\langle \ln P(v|c(v))\rangle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P(v|c(v))\propto \exp\left(\frac{-\|v-f(c(v))\|^2}{2\sigma^2}\right)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P(v|c(v))\propto \Pi_i f_i(c(v))^{v_i} (1-f_i(c(v)))^{1-v_i}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RE=\langle\|v-f(c(v))\|^2\rangle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RE=-\langle\sum_i \left( v_i \ln f_i(c(v))+ &#10;(1-v_i) \ln (1-f_i(c(v)))\right)\rangle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(v)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v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(v)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v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(v)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hat v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(\cdot)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f(\cdot)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v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v'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(\cdot)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v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f(\cdot)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hat v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(v)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hat v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(\cdot)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f(\cdot)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[&#10;c(v)=sigmoid(W_1v+\theta)&#10;\]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[&#10;f(c)=sigmoid(W_2c+\eta)&#10;\]&#10;\end{document}"/>
  <p:tag name="IGUANATEXSIZE" val="2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7308</TotalTime>
  <Words>3071</Words>
  <Application>Microsoft Macintosh PowerPoint</Application>
  <PresentationFormat>宽屏</PresentationFormat>
  <Paragraphs>801</Paragraphs>
  <Slides>83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8" baseType="lpstr">
      <vt:lpstr>Calibri</vt:lpstr>
      <vt:lpstr>Cambria Math</vt:lpstr>
      <vt:lpstr>DengXian</vt:lpstr>
      <vt:lpstr>DengXian Light</vt:lpstr>
      <vt:lpstr>Helvetica</vt:lpstr>
      <vt:lpstr>Lucida Grande</vt:lpstr>
      <vt:lpstr>Mangal</vt:lpstr>
      <vt:lpstr>ＭＳ Ｐゴシック</vt:lpstr>
      <vt:lpstr>SimHei</vt:lpstr>
      <vt:lpstr>Times</vt:lpstr>
      <vt:lpstr>Times New Roman</vt:lpstr>
      <vt:lpstr>Wingdings</vt:lpstr>
      <vt:lpstr>黑体</vt:lpstr>
      <vt:lpstr>Arial</vt:lpstr>
      <vt:lpstr>Office 主题</vt:lpstr>
      <vt:lpstr>Deep Learning for Natural Language Processing</vt:lpstr>
      <vt:lpstr>Outline</vt:lpstr>
      <vt:lpstr>Natural Language Processing</vt:lpstr>
      <vt:lpstr>Background: Natural Language Processing</vt:lpstr>
      <vt:lpstr>Tagging and Parsing</vt:lpstr>
      <vt:lpstr>Question Answering and Dialogue Systems</vt:lpstr>
      <vt:lpstr>IBM DeepQA: Understanding Human Languages</vt:lpstr>
      <vt:lpstr>Sentiment Analysis and Opinion Mining</vt:lpstr>
      <vt:lpstr>Sentiment Analysis and Opinion Mining</vt:lpstr>
      <vt:lpstr>Emotion/Sentiment Generation</vt:lpstr>
      <vt:lpstr>Emotional Content Generation</vt:lpstr>
      <vt:lpstr>Machine Translation</vt:lpstr>
      <vt:lpstr>Knowledge Graph: Storing Human Knowledge</vt:lpstr>
      <vt:lpstr>Representing Textual Data</vt:lpstr>
      <vt:lpstr>Traditional Representation</vt:lpstr>
      <vt:lpstr>Traditional Representation</vt:lpstr>
      <vt:lpstr>New Representation with Deep Learning</vt:lpstr>
      <vt:lpstr>Roadmap of this Lecture</vt:lpstr>
      <vt:lpstr>Statistical Language Models</vt:lpstr>
      <vt:lpstr>Statistical Language Models</vt:lpstr>
      <vt:lpstr>Issues with Traditional Language Models</vt:lpstr>
      <vt:lpstr>Neural Probabilistic Language Model </vt:lpstr>
      <vt:lpstr>Representing Words</vt:lpstr>
      <vt:lpstr>Representing Words</vt:lpstr>
      <vt:lpstr>What If Very Large Vocabulary</vt:lpstr>
      <vt:lpstr>Hierarchical Softmax</vt:lpstr>
      <vt:lpstr>Hierarchical Softmax</vt:lpstr>
      <vt:lpstr>Computation Reduction in Hierarchical Softmax</vt:lpstr>
      <vt:lpstr>Computation Reduction in Hierarchical Softmax</vt:lpstr>
      <vt:lpstr>Accelerating the Training Process</vt:lpstr>
      <vt:lpstr>Skip-gram Model</vt:lpstr>
      <vt:lpstr>Skip-gram Model</vt:lpstr>
      <vt:lpstr>Computation Reduction in Negative Sampling</vt:lpstr>
      <vt:lpstr>PowerPoint 演示文稿</vt:lpstr>
      <vt:lpstr>Language Regularity</vt:lpstr>
      <vt:lpstr>Language Regularity</vt:lpstr>
      <vt:lpstr>Now, each word can be represented by</vt:lpstr>
      <vt:lpstr>Word Vectors</vt:lpstr>
      <vt:lpstr>Resources for Word Vectors </vt:lpstr>
      <vt:lpstr>Word Vector Training with Word2vec</vt:lpstr>
      <vt:lpstr>Messages about Word Vectors</vt:lpstr>
      <vt:lpstr>Roadmap of this Lecture</vt:lpstr>
      <vt:lpstr>Recursive Network for NLP</vt:lpstr>
      <vt:lpstr>Auto-encoder</vt:lpstr>
      <vt:lpstr>Encoding and decoding functions</vt:lpstr>
      <vt:lpstr>Loss function</vt:lpstr>
      <vt:lpstr>A trivial solution</vt:lpstr>
      <vt:lpstr>Denoising auto-encoder</vt:lpstr>
      <vt:lpstr>Deep Auto-encoder</vt:lpstr>
      <vt:lpstr>Recursive Autoencoders</vt:lpstr>
      <vt:lpstr>Recursive Autoencoders</vt:lpstr>
      <vt:lpstr>Recursive Autoencoders</vt:lpstr>
      <vt:lpstr>Recursive Autoencoders</vt:lpstr>
      <vt:lpstr>Recursive Autoencoders</vt:lpstr>
      <vt:lpstr>Recursive Autoencoder</vt:lpstr>
      <vt:lpstr>Semi-Supervised Recursive Autoencoders</vt:lpstr>
      <vt:lpstr>Comments on Recursive Autoencoders</vt:lpstr>
      <vt:lpstr>Recurrent Network for NLP</vt:lpstr>
      <vt:lpstr>Recurrent Neural Network</vt:lpstr>
      <vt:lpstr>Issues with MLPs?</vt:lpstr>
      <vt:lpstr>Dynamic systems</vt:lpstr>
      <vt:lpstr>Sequences are everywhere…</vt:lpstr>
      <vt:lpstr>Even where you might not expect a sequence… </vt:lpstr>
      <vt:lpstr>Why model sequences?</vt:lpstr>
      <vt:lpstr>Recurrent Neural Network</vt:lpstr>
      <vt:lpstr>Comments on Recurrent Models</vt:lpstr>
      <vt:lpstr>Convolutional Network for NLP</vt:lpstr>
      <vt:lpstr>Convolutional Network for NLP</vt:lpstr>
      <vt:lpstr>Convolution Layer</vt:lpstr>
      <vt:lpstr>Convolution Layer</vt:lpstr>
      <vt:lpstr>Convolution Layer</vt:lpstr>
      <vt:lpstr>Pooling Layer</vt:lpstr>
      <vt:lpstr>Final Softmax Layer</vt:lpstr>
      <vt:lpstr>Advanced CNN Models for NLP</vt:lpstr>
      <vt:lpstr>Advanced CNN Models for NLP</vt:lpstr>
      <vt:lpstr>Comments on CNN for NLP</vt:lpstr>
      <vt:lpstr>Summary</vt:lpstr>
      <vt:lpstr>Summary</vt:lpstr>
      <vt:lpstr>Advance Topics of Deep Learning for NLP</vt:lpstr>
      <vt:lpstr>Memory Network Models</vt:lpstr>
      <vt:lpstr>Deep Reinforcement Learning</vt:lpstr>
      <vt:lpstr>Sequence to Sequence Learning</vt:lpstr>
      <vt:lpstr>Thanks for Attention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Understanding Text and Knowledge</dc:title>
  <dc:creator>Microsoft Office 用户</dc:creator>
  <cp:lastModifiedBy>Microsoft Office 用户</cp:lastModifiedBy>
  <cp:revision>411</cp:revision>
  <cp:lastPrinted>2017-07-18T01:34:10Z</cp:lastPrinted>
  <dcterms:created xsi:type="dcterms:W3CDTF">2016-11-17T01:22:35Z</dcterms:created>
  <dcterms:modified xsi:type="dcterms:W3CDTF">2017-07-31T06:57:24Z</dcterms:modified>
</cp:coreProperties>
</file>